
<file path=[Content_Types].xml><?xml version="1.0" encoding="utf-8"?>
<Types xmlns="http://schemas.openxmlformats.org/package/2006/content-types">
  <Default Extension="png" ContentType="image/png"/>
  <Default Extension="svg" ContentType="image/sv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6361402550802"/>
          <c:y val="0.116651606013308"/>
          <c:w val="0.78922734896056801"/>
          <c:h val="0.64224102521974902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2025 FB zurück kummuliert</c:v>
                </c:pt>
              </c:strCache>
            </c:strRef>
          </c:tx>
          <c:spPr>
            <a:ln w="19080">
              <a:solidFill>
                <a:srgbClr val="C0504D"/>
              </a:solidFill>
              <a:round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10.3.-14.3.</c:v>
                </c:pt>
                <c:pt idx="1">
                  <c:v>17.3.-21.3.</c:v>
                </c:pt>
                <c:pt idx="2">
                  <c:v>24.3.-28.3.</c:v>
                </c:pt>
                <c:pt idx="3">
                  <c:v>31.3.-4.4.</c:v>
                </c:pt>
                <c:pt idx="4">
                  <c:v>7.4.-11.4.</c:v>
                </c:pt>
                <c:pt idx="5">
                  <c:v>14.4.-17.4.</c:v>
                </c:pt>
                <c:pt idx="6">
                  <c:v>22.4.-26.4.</c:v>
                </c:pt>
                <c:pt idx="7">
                  <c:v>28.4.-2.5.</c:v>
                </c:pt>
                <c:pt idx="8">
                  <c:v>5.5.-9.5.</c:v>
                </c:pt>
                <c:pt idx="9">
                  <c:v>12.5.-16.5.</c:v>
                </c:pt>
                <c:pt idx="10">
                  <c:v>19.5.-23.5.</c:v>
                </c:pt>
                <c:pt idx="11">
                  <c:v>26.5.-30.5.</c:v>
                </c:pt>
                <c:pt idx="12">
                  <c:v>2.6.-6.6.</c:v>
                </c:pt>
              </c:strCache>
            </c:strRef>
          </c:cat>
          <c:val>
            <c:numRef>
              <c:f>0</c:f>
              <c:numCache>
                <c:formatCode>0</c:formatCode>
                <c:ptCount val="13"/>
                <c:pt idx="0">
                  <c:v>7</c:v>
                </c:pt>
                <c:pt idx="1">
                  <c:v>39</c:v>
                </c:pt>
                <c:pt idx="2">
                  <c:v>71</c:v>
                </c:pt>
                <c:pt idx="3">
                  <c:v>116</c:v>
                </c:pt>
                <c:pt idx="4">
                  <c:v>155</c:v>
                </c:pt>
                <c:pt idx="5">
                  <c:v>188</c:v>
                </c:pt>
                <c:pt idx="6">
                  <c:v>241</c:v>
                </c:pt>
                <c:pt idx="7">
                  <c:v>270</c:v>
                </c:pt>
                <c:pt idx="8">
                  <c:v>277</c:v>
                </c:pt>
                <c:pt idx="9">
                  <c:v>290</c:v>
                </c:pt>
                <c:pt idx="10">
                  <c:v>303</c:v>
                </c:pt>
                <c:pt idx="11">
                  <c:v>310</c:v>
                </c:pt>
                <c:pt idx="12">
                  <c:v>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0C-470D-B50C-EB50EE80F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39303790"/>
        <c:axId val="55139759"/>
      </c:line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2025 FB zurück pro Woche</c:v>
                </c:pt>
              </c:strCache>
            </c:strRef>
          </c:tx>
          <c:spPr>
            <a:ln w="19080">
              <a:solidFill>
                <a:srgbClr val="4F81BD"/>
              </a:solidFill>
              <a:round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3"/>
                <c:pt idx="0">
                  <c:v>10.3.-14.3.</c:v>
                </c:pt>
                <c:pt idx="1">
                  <c:v>17.3.-21.3.</c:v>
                </c:pt>
                <c:pt idx="2">
                  <c:v>24.3.-28.3.</c:v>
                </c:pt>
                <c:pt idx="3">
                  <c:v>31.3.-4.4.</c:v>
                </c:pt>
                <c:pt idx="4">
                  <c:v>7.4.-11.4.</c:v>
                </c:pt>
                <c:pt idx="5">
                  <c:v>14.4.-17.4.</c:v>
                </c:pt>
                <c:pt idx="6">
                  <c:v>22.4.-26.4.</c:v>
                </c:pt>
                <c:pt idx="7">
                  <c:v>28.4.-2.5.</c:v>
                </c:pt>
                <c:pt idx="8">
                  <c:v>5.5.-9.5.</c:v>
                </c:pt>
                <c:pt idx="9">
                  <c:v>12.5.-16.5.</c:v>
                </c:pt>
                <c:pt idx="10">
                  <c:v>19.5.-23.5.</c:v>
                </c:pt>
                <c:pt idx="11">
                  <c:v>26.5.-30.5.</c:v>
                </c:pt>
                <c:pt idx="12">
                  <c:v>2.6.-6.6.</c:v>
                </c:pt>
              </c:strCache>
            </c:strRef>
          </c:cat>
          <c:val>
            <c:numRef>
              <c:f>1</c:f>
              <c:numCache>
                <c:formatCode>0</c:formatCode>
                <c:ptCount val="13"/>
                <c:pt idx="0">
                  <c:v>7</c:v>
                </c:pt>
                <c:pt idx="1">
                  <c:v>32</c:v>
                </c:pt>
                <c:pt idx="2">
                  <c:v>32</c:v>
                </c:pt>
                <c:pt idx="3">
                  <c:v>45</c:v>
                </c:pt>
                <c:pt idx="4">
                  <c:v>39</c:v>
                </c:pt>
                <c:pt idx="5">
                  <c:v>33</c:v>
                </c:pt>
                <c:pt idx="6">
                  <c:v>53</c:v>
                </c:pt>
                <c:pt idx="7">
                  <c:v>29</c:v>
                </c:pt>
                <c:pt idx="8">
                  <c:v>7</c:v>
                </c:pt>
                <c:pt idx="9">
                  <c:v>13</c:v>
                </c:pt>
                <c:pt idx="10">
                  <c:v>13</c:v>
                </c:pt>
                <c:pt idx="11">
                  <c:v>7</c:v>
                </c:pt>
                <c:pt idx="1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0C-470D-B50C-EB50EE80F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94388615"/>
        <c:axId val="7783187"/>
      </c:lineChart>
      <c:catAx>
        <c:axId val="3930379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 rot="-5400000"/>
          <a:lstStyle/>
          <a:p>
            <a:pPr>
              <a:defRPr sz="1200" b="0" strike="noStrike" spc="-1">
                <a:solidFill>
                  <a:srgbClr val="000000"/>
                </a:solidFill>
                <a:latin typeface="Arial"/>
                <a:ea typeface="Arial"/>
              </a:defRPr>
            </a:pPr>
            <a:endParaRPr lang="de-DE"/>
          </a:p>
        </c:txPr>
        <c:crossAx val="55139759"/>
        <c:crosses val="autoZero"/>
        <c:auto val="1"/>
        <c:lblAlgn val="ctr"/>
        <c:lblOffset val="100"/>
        <c:noMultiLvlLbl val="0"/>
      </c:catAx>
      <c:valAx>
        <c:axId val="55139759"/>
        <c:scaling>
          <c:orientation val="minMax"/>
          <c:max val="350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1200" b="1" strike="noStrike" spc="-1">
                    <a:solidFill>
                      <a:srgbClr val="953735"/>
                    </a:solidFill>
                    <a:latin typeface="Arial"/>
                  </a:defRPr>
                </a:pPr>
                <a:r>
                  <a:rPr lang="en-US" sz="1200" b="1" strike="noStrike" spc="-1">
                    <a:solidFill>
                      <a:srgbClr val="953735"/>
                    </a:solidFill>
                    <a:latin typeface="Arial"/>
                  </a:rPr>
                  <a:t>FB zurück kumuliert</a:t>
                </a:r>
              </a:p>
            </c:rich>
          </c:tx>
          <c:layout>
            <c:manualLayout>
              <c:xMode val="edge"/>
              <c:yMode val="edge"/>
              <c:x val="1.50941924412029E-2"/>
              <c:y val="0.24677565103096999"/>
            </c:manualLayout>
          </c:layout>
          <c:overlay val="0"/>
          <c:spPr>
            <a:noFill/>
            <a:ln w="2556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200" b="1" strike="noStrike" spc="-1">
                <a:solidFill>
                  <a:srgbClr val="953735"/>
                </a:solidFill>
                <a:latin typeface="Arial"/>
              </a:defRPr>
            </a:pPr>
            <a:endParaRPr lang="de-DE"/>
          </a:p>
        </c:txPr>
        <c:crossAx val="39303790"/>
        <c:crosses val="autoZero"/>
        <c:crossBetween val="between"/>
      </c:valAx>
      <c:catAx>
        <c:axId val="943886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83187"/>
        <c:crosses val="autoZero"/>
        <c:auto val="1"/>
        <c:lblAlgn val="ctr"/>
        <c:lblOffset val="100"/>
        <c:noMultiLvlLbl val="0"/>
      </c:catAx>
      <c:valAx>
        <c:axId val="7783187"/>
        <c:scaling>
          <c:orientation val="minMax"/>
        </c:scaling>
        <c:delete val="0"/>
        <c:axPos val="r"/>
        <c:title>
          <c:tx>
            <c:rich>
              <a:bodyPr rot="-5400000"/>
              <a:lstStyle/>
              <a:p>
                <a:pPr>
                  <a:defRPr lang="en-US" sz="1200" b="1" strike="noStrike" spc="-1">
                    <a:solidFill>
                      <a:srgbClr val="1F497D"/>
                    </a:solidFill>
                    <a:latin typeface="Arial"/>
                  </a:defRPr>
                </a:pPr>
                <a:r>
                  <a:rPr lang="en-US" sz="1200" b="1" strike="noStrike" spc="-1">
                    <a:solidFill>
                      <a:srgbClr val="1F497D"/>
                    </a:solidFill>
                    <a:latin typeface="Arial"/>
                  </a:rPr>
                  <a:t>FB zurück pro Woche</a:t>
                </a:r>
              </a:p>
            </c:rich>
          </c:tx>
          <c:layout>
            <c:manualLayout>
              <c:xMode val="edge"/>
              <c:yMode val="edge"/>
              <c:x val="0.96002184172549598"/>
              <c:y val="0.24135381582190099"/>
            </c:manualLayout>
          </c:layout>
          <c:overlay val="0"/>
          <c:spPr>
            <a:noFill/>
            <a:ln w="2556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200" b="1" strike="noStrike" spc="-1">
                <a:solidFill>
                  <a:srgbClr val="1F497D"/>
                </a:solidFill>
                <a:latin typeface="Arial"/>
              </a:defRPr>
            </a:pPr>
            <a:endParaRPr lang="de-DE"/>
          </a:p>
        </c:txPr>
        <c:crossAx val="94388615"/>
        <c:crosses val="max"/>
        <c:crossBetween val="between"/>
      </c:valAx>
      <c:spPr>
        <a:solidFill>
          <a:srgbClr val="FFFFFF"/>
        </a:solidFill>
        <a:ln w="25560">
          <a:noFill/>
        </a:ln>
      </c:spPr>
    </c:plotArea>
    <c:legend>
      <c:legendPos val="r"/>
      <c:layout>
        <c:manualLayout>
          <c:xMode val="edge"/>
          <c:yMode val="edge"/>
          <c:x val="0.20649642837568699"/>
          <c:y val="2.0459366391184598E-2"/>
          <c:w val="0.58508161258603697"/>
          <c:h val="4.9707602339181298E-2"/>
        </c:manualLayout>
      </c:layout>
      <c:overlay val="0"/>
      <c:spPr>
        <a:noFill/>
        <a:ln w="25560">
          <a:noFill/>
        </a:ln>
      </c:spPr>
      <c:txPr>
        <a:bodyPr/>
        <a:lstStyle/>
        <a:p>
          <a:pPr>
            <a:defRPr sz="1200" b="0" strike="noStrike" spc="-1">
              <a:solidFill>
                <a:srgbClr val="000000"/>
              </a:solidFill>
              <a:latin typeface="Arial"/>
              <a:ea typeface="Arial"/>
            </a:defRPr>
          </a:pPr>
          <a:endParaRPr lang="de-DE"/>
        </a:p>
      </c:txPr>
    </c:legend>
    <c:plotVisOnly val="1"/>
    <c:dispBlanksAs val="gap"/>
    <c:showDLblsOverMax val="1"/>
  </c:chart>
  <c:spPr>
    <a:solidFill>
      <a:srgbClr val="FFFFFF"/>
    </a:solidFill>
    <a:ln w="324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35206940177119E-2"/>
          <c:y val="2.7737113799214098E-2"/>
          <c:w val="0.93504427977589"/>
          <c:h val="0.811541721242005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AB5"/>
            </a:solidFill>
            <a:ln w="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Kinder- und Jugendpsychiatrie 
(n=60)</c:v>
                </c:pt>
                <c:pt idx="1">
                  <c:v>Mund-, Kiefer-, und Gesichtschirurgie 
(n=34)</c:v>
                </c:pt>
                <c:pt idx="2">
                  <c:v>Haut- und Geschlechtskrankheiten (n=108)</c:v>
                </c:pt>
                <c:pt idx="3">
                  <c:v>Neurochirurgie
(n=39)</c:v>
                </c:pt>
                <c:pt idx="4">
                  <c:v>Basisausbildung
(n=887)</c:v>
                </c:pt>
              </c:strCache>
            </c:strRef>
          </c:cat>
          <c:val>
            <c:numRef>
              <c:f>0</c:f>
              <c:numCache>
                <c:formatCode>###0.0000</c:formatCode>
                <c:ptCount val="5"/>
                <c:pt idx="0">
                  <c:v>4.2389100384652902</c:v>
                </c:pt>
                <c:pt idx="1">
                  <c:v>4.3796185268979402</c:v>
                </c:pt>
                <c:pt idx="2">
                  <c:v>4.3929397678129698</c:v>
                </c:pt>
                <c:pt idx="3">
                  <c:v>4.4084082501069703</c:v>
                </c:pt>
                <c:pt idx="4">
                  <c:v>4.4276578693426902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BF3-BAB3-F5FEEDB24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11376"/>
        <c:axId val="69046201"/>
      </c:barChart>
      <c:catAx>
        <c:axId val="8781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latin typeface="Arial"/>
                <a:ea typeface="Arial"/>
              </a:defRPr>
            </a:pPr>
            <a:endParaRPr lang="de-DE"/>
          </a:p>
        </c:txPr>
        <c:crossAx val="69046201"/>
        <c:crosses val="autoZero"/>
        <c:auto val="1"/>
        <c:lblAlgn val="ctr"/>
        <c:lblOffset val="100"/>
        <c:noMultiLvlLbl val="0"/>
      </c:catAx>
      <c:valAx>
        <c:axId val="69046201"/>
        <c:scaling>
          <c:orientation val="minMax"/>
          <c:max val="6"/>
          <c:min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Arial"/>
              </a:defRPr>
            </a:pPr>
            <a:endParaRPr lang="de-DE"/>
          </a:p>
        </c:txPr>
        <c:crossAx val="87811376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1"/>
  </c:chart>
  <c:spPr>
    <a:solidFill>
      <a:srgbClr val="FFFFFF"/>
    </a:solidFill>
    <a:ln w="324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8504384028259599"/>
          <c:y val="2.2270066608356301E-2"/>
          <c:w val="0.70658550432094902"/>
          <c:h val="0.9119289510865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Burgenland</c:v>
                </c:pt>
                <c:pt idx="1">
                  <c:v>Oberösterreich</c:v>
                </c:pt>
                <c:pt idx="2">
                  <c:v>Salzburg</c:v>
                </c:pt>
                <c:pt idx="3">
                  <c:v>Steiermark</c:v>
                </c:pt>
                <c:pt idx="4">
                  <c:v>Kärnten</c:v>
                </c:pt>
                <c:pt idx="5">
                  <c:v>Tirol</c:v>
                </c:pt>
                <c:pt idx="6">
                  <c:v>Vorarlberg</c:v>
                </c:pt>
                <c:pt idx="7">
                  <c:v>Niederösterreich</c:v>
                </c:pt>
                <c:pt idx="8">
                  <c:v>Wien</c:v>
                </c:pt>
              </c:strCache>
            </c:strRef>
          </c:cat>
          <c:val>
            <c:numRef>
              <c:f>0</c:f>
              <c:numCache>
                <c:formatCode>###0.0000</c:formatCode>
                <c:ptCount val="9"/>
                <c:pt idx="0">
                  <c:v>4.9287918098343004</c:v>
                </c:pt>
                <c:pt idx="1">
                  <c:v>4.8862251965233696</c:v>
                </c:pt>
                <c:pt idx="2">
                  <c:v>4.8189595363504703</c:v>
                </c:pt>
                <c:pt idx="3">
                  <c:v>4.7402201013071696</c:v>
                </c:pt>
                <c:pt idx="4">
                  <c:v>4.6740485648272703</c:v>
                </c:pt>
                <c:pt idx="5">
                  <c:v>4.6535126118555201</c:v>
                </c:pt>
                <c:pt idx="6">
                  <c:v>4.6459828572497299</c:v>
                </c:pt>
                <c:pt idx="7">
                  <c:v>4.6210490927221102</c:v>
                </c:pt>
                <c:pt idx="8">
                  <c:v>4.5362811277490902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D-41A9-9D1D-F9279CED100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6"/>
            </a:solidFill>
            <a:ln w="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Burgenland</c:v>
                </c:pt>
                <c:pt idx="1">
                  <c:v>Oberösterreich</c:v>
                </c:pt>
                <c:pt idx="2">
                  <c:v>Salzburg</c:v>
                </c:pt>
                <c:pt idx="3">
                  <c:v>Steiermark</c:v>
                </c:pt>
                <c:pt idx="4">
                  <c:v>Kärnten</c:v>
                </c:pt>
                <c:pt idx="5">
                  <c:v>Tirol</c:v>
                </c:pt>
                <c:pt idx="6">
                  <c:v>Vorarlberg</c:v>
                </c:pt>
                <c:pt idx="7">
                  <c:v>Niederösterreich</c:v>
                </c:pt>
                <c:pt idx="8">
                  <c:v>Wien</c:v>
                </c:pt>
              </c:strCache>
            </c:strRef>
          </c:cat>
          <c:val>
            <c:numRef>
              <c:f>1</c:f>
              <c:numCache>
                <c:formatCode>###0.0000</c:formatCode>
                <c:ptCount val="9"/>
                <c:pt idx="0">
                  <c:v>4.9032999845696699</c:v>
                </c:pt>
                <c:pt idx="1">
                  <c:v>4.7897995502643704</c:v>
                </c:pt>
                <c:pt idx="2">
                  <c:v>4.7073079926537398</c:v>
                </c:pt>
                <c:pt idx="3">
                  <c:v>4.6566797606867203</c:v>
                </c:pt>
                <c:pt idx="4">
                  <c:v>4.6891660835012097</c:v>
                </c:pt>
                <c:pt idx="5">
                  <c:v>4.5562186365875501</c:v>
                </c:pt>
                <c:pt idx="6">
                  <c:v>4.3964085184306798</c:v>
                </c:pt>
                <c:pt idx="7">
                  <c:v>4.4756722586394604</c:v>
                </c:pt>
                <c:pt idx="8">
                  <c:v>4.6032387407032003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D-41A9-9D1D-F9279CED1003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95955"/>
            </a:solidFill>
            <a:ln w="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Burgenland</c:v>
                </c:pt>
                <c:pt idx="1">
                  <c:v>Oberösterreich</c:v>
                </c:pt>
                <c:pt idx="2">
                  <c:v>Salzburg</c:v>
                </c:pt>
                <c:pt idx="3">
                  <c:v>Steiermark</c:v>
                </c:pt>
                <c:pt idx="4">
                  <c:v>Kärnten</c:v>
                </c:pt>
                <c:pt idx="5">
                  <c:v>Tirol</c:v>
                </c:pt>
                <c:pt idx="6">
                  <c:v>Vorarlberg</c:v>
                </c:pt>
                <c:pt idx="7">
                  <c:v>Niederösterreich</c:v>
                </c:pt>
                <c:pt idx="8">
                  <c:v>Wien</c:v>
                </c:pt>
              </c:strCache>
            </c:strRef>
          </c:cat>
          <c:val>
            <c:numRef>
              <c:f>2</c:f>
              <c:numCache>
                <c:formatCode>###0.0000</c:formatCode>
                <c:ptCount val="9"/>
                <c:pt idx="0">
                  <c:v>4.5435830508160997</c:v>
                </c:pt>
                <c:pt idx="1">
                  <c:v>4.6085908439709398</c:v>
                </c:pt>
                <c:pt idx="2">
                  <c:v>4.4978516294940203</c:v>
                </c:pt>
                <c:pt idx="3">
                  <c:v>4.5942941513880999</c:v>
                </c:pt>
                <c:pt idx="4">
                  <c:v>4.3443757421744804</c:v>
                </c:pt>
                <c:pt idx="5">
                  <c:v>4.3871055203945799</c:v>
                </c:pt>
                <c:pt idx="6">
                  <c:v>4.4190296213503597</c:v>
                </c:pt>
                <c:pt idx="7">
                  <c:v>4.49709176054066</c:v>
                </c:pt>
                <c:pt idx="8">
                  <c:v>4.4680889647216402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BD-41A9-9D1D-F9279CED1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56715322"/>
        <c:axId val="15634867"/>
      </c:barChart>
      <c:catAx>
        <c:axId val="5671532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15634867"/>
        <c:crosses val="autoZero"/>
        <c:auto val="1"/>
        <c:lblAlgn val="ctr"/>
        <c:lblOffset val="100"/>
        <c:noMultiLvlLbl val="0"/>
      </c:catAx>
      <c:valAx>
        <c:axId val="15634867"/>
        <c:scaling>
          <c:orientation val="minMax"/>
          <c:max val="6"/>
          <c:min val="1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56715322"/>
        <c:crosses val="max"/>
        <c:crossBetween val="between"/>
        <c:majorUnit val="1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906381489746937"/>
          <c:y val="0.36532929771061901"/>
          <c:w val="5.9916038570045099E-2"/>
          <c:h val="0.23264178707283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000000"/>
              </a:solidFill>
              <a:latin typeface="Arial"/>
            </a:defRPr>
          </a:pPr>
          <a:endParaRPr lang="de-DE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181053831629199"/>
          <c:y val="2.2243359918050799E-2"/>
          <c:w val="0.63130143574762199"/>
          <c:h val="0.911904587692982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Kärnten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Kennwert</c:v>
                </c:pt>
                <c:pt idx="1">
                  <c:v>Globalbeurteilung</c:v>
                </c:pt>
                <c:pt idx="2">
                  <c:v>Fachkompetenzen</c:v>
                </c:pt>
                <c:pt idx="3">
                  <c:v>Lernkultur</c:v>
                </c:pt>
                <c:pt idx="4">
                  <c:v>Führungskultur</c:v>
                </c:pt>
                <c:pt idx="5">
                  <c:v>Fehlerkultur</c:v>
                </c:pt>
                <c:pt idx="6">
                  <c:v>Entscheidungskultur</c:v>
                </c:pt>
                <c:pt idx="7">
                  <c:v>Betriebskultur</c:v>
                </c:pt>
                <c:pt idx="8">
                  <c:v>Evidence based medicine</c:v>
                </c:pt>
              </c:strCache>
            </c:strRef>
          </c:cat>
          <c:val>
            <c:numRef>
              <c:f>0</c:f>
              <c:numCache>
                <c:formatCode>0.00</c:formatCode>
                <c:ptCount val="9"/>
                <c:pt idx="0">
                  <c:v>4.6740485648272703</c:v>
                </c:pt>
                <c:pt idx="1">
                  <c:v>4.6069131832797403</c:v>
                </c:pt>
                <c:pt idx="2">
                  <c:v>4.7652042154482199</c:v>
                </c:pt>
                <c:pt idx="3">
                  <c:v>4.5897106109324799</c:v>
                </c:pt>
                <c:pt idx="4">
                  <c:v>4.7249999999999996</c:v>
                </c:pt>
                <c:pt idx="5">
                  <c:v>4.9415064102564097</c:v>
                </c:pt>
                <c:pt idx="6">
                  <c:v>4.9260752688172103</c:v>
                </c:pt>
                <c:pt idx="7">
                  <c:v>4.8547695605573402</c:v>
                </c:pt>
                <c:pt idx="8">
                  <c:v>3.9850482315112501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B-4021-9D75-C62B8C2608CC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Österreich</c:v>
                </c:pt>
              </c:strCache>
            </c:strRef>
          </c:tx>
          <c:spPr>
            <a:solidFill>
              <a:srgbClr val="016BB5"/>
            </a:solidFill>
            <a:ln w="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Kennwert</c:v>
                </c:pt>
                <c:pt idx="1">
                  <c:v>Globalbeurteilung</c:v>
                </c:pt>
                <c:pt idx="2">
                  <c:v>Fachkompetenzen</c:v>
                </c:pt>
                <c:pt idx="3">
                  <c:v>Lernkultur</c:v>
                </c:pt>
                <c:pt idx="4">
                  <c:v>Führungskultur</c:v>
                </c:pt>
                <c:pt idx="5">
                  <c:v>Fehlerkultur</c:v>
                </c:pt>
                <c:pt idx="6">
                  <c:v>Entscheidungskultur</c:v>
                </c:pt>
                <c:pt idx="7">
                  <c:v>Betriebskultur</c:v>
                </c:pt>
                <c:pt idx="8">
                  <c:v>Evidence based medicine</c:v>
                </c:pt>
              </c:strCache>
            </c:strRef>
          </c:cat>
          <c:val>
            <c:numRef>
              <c:f>1</c:f>
              <c:numCache>
                <c:formatCode>###0.0000</c:formatCode>
                <c:ptCount val="9"/>
                <c:pt idx="0">
                  <c:v>4.6887755760304897</c:v>
                </c:pt>
                <c:pt idx="1">
                  <c:v>4.7415929970532202</c:v>
                </c:pt>
                <c:pt idx="2">
                  <c:v>4.76619233624813</c:v>
                </c:pt>
                <c:pt idx="3">
                  <c:v>4.6151609553478696</c:v>
                </c:pt>
                <c:pt idx="4">
                  <c:v>4.7038241415192497</c:v>
                </c:pt>
                <c:pt idx="5">
                  <c:v>4.8650807431845804</c:v>
                </c:pt>
                <c:pt idx="6">
                  <c:v>4.8920451249927499</c:v>
                </c:pt>
                <c:pt idx="7">
                  <c:v>4.8914312128040702</c:v>
                </c:pt>
                <c:pt idx="8">
                  <c:v>3.9205112651646399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B-4021-9D75-C62B8C2608CC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Schweiz</c:v>
                </c:pt>
              </c:strCache>
            </c:strRef>
          </c:tx>
          <c:spPr>
            <a:solidFill>
              <a:srgbClr val="8CC5F4"/>
            </a:solidFill>
            <a:ln w="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9"/>
                <c:pt idx="0">
                  <c:v>Kennwert</c:v>
                </c:pt>
                <c:pt idx="1">
                  <c:v>Globalbeurteilung</c:v>
                </c:pt>
                <c:pt idx="2">
                  <c:v>Fachkompetenzen</c:v>
                </c:pt>
                <c:pt idx="3">
                  <c:v>Lernkultur</c:v>
                </c:pt>
                <c:pt idx="4">
                  <c:v>Führungskultur</c:v>
                </c:pt>
                <c:pt idx="5">
                  <c:v>Fehlerkultur</c:v>
                </c:pt>
                <c:pt idx="6">
                  <c:v>Entscheidungskultur</c:v>
                </c:pt>
                <c:pt idx="7">
                  <c:v>Betriebskultur</c:v>
                </c:pt>
                <c:pt idx="8">
                  <c:v>Evidence based medicine</c:v>
                </c:pt>
              </c:strCache>
            </c:strRef>
          </c:cat>
          <c:val>
            <c:numRef>
              <c:f>2</c:f>
              <c:numCache>
                <c:formatCode>###0.0000</c:formatCode>
                <c:ptCount val="9"/>
                <c:pt idx="0">
                  <c:v>4.9264357514592998</c:v>
                </c:pt>
                <c:pt idx="1">
                  <c:v>4.9161458885005098</c:v>
                </c:pt>
                <c:pt idx="2">
                  <c:v>4.9377814686469801</c:v>
                </c:pt>
                <c:pt idx="3">
                  <c:v>4.8999048525214102</c:v>
                </c:pt>
                <c:pt idx="4">
                  <c:v>4.9154111040474699</c:v>
                </c:pt>
                <c:pt idx="5">
                  <c:v>5.0196713764651699</c:v>
                </c:pt>
                <c:pt idx="6">
                  <c:v>5.1396821120689697</c:v>
                </c:pt>
                <c:pt idx="7">
                  <c:v>5.0648452116206002</c:v>
                </c:pt>
                <c:pt idx="8">
                  <c:v>4.5160549485520303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1B-4021-9D75-C62B8C260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81692081"/>
        <c:axId val="30430199"/>
      </c:barChart>
      <c:catAx>
        <c:axId val="81692081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30430199"/>
        <c:crosses val="autoZero"/>
        <c:auto val="1"/>
        <c:lblAlgn val="ctr"/>
        <c:lblOffset val="100"/>
        <c:noMultiLvlLbl val="0"/>
      </c:catAx>
      <c:valAx>
        <c:axId val="30430199"/>
        <c:scaling>
          <c:orientation val="minMax"/>
          <c:max val="6"/>
          <c:min val="1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81692081"/>
        <c:crosses val="max"/>
        <c:crossBetween val="between"/>
        <c:majorUnit val="1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87065671358913799"/>
          <c:y val="0.33162220472440901"/>
          <c:w val="0.117308275469943"/>
          <c:h val="0.25217732283464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000000"/>
              </a:solidFill>
              <a:latin typeface="Arial"/>
            </a:defRPr>
          </a:pPr>
          <a:endParaRPr lang="de-DE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269448447991E-2"/>
          <c:y val="3.5907958376080899E-2"/>
          <c:w val="0.93036172531374095"/>
          <c:h val="0.76454638721969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95955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Anästhesiologie und Intensivmedizin</c:v>
                </c:pt>
                <c:pt idx="1">
                  <c:v>Innere Medizin</c:v>
                </c:pt>
                <c:pt idx="2">
                  <c:v>Orthopädie und Traumatologie</c:v>
                </c:pt>
                <c:pt idx="3">
                  <c:v>Basisausbildung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4.25</c:v>
                </c:pt>
                <c:pt idx="1">
                  <c:v>4.3899999999999997</c:v>
                </c:pt>
                <c:pt idx="2">
                  <c:v>4.22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8-429B-9D6C-A2096192F5A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6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Anästhesiologie und Intensivmedizin</c:v>
                </c:pt>
                <c:pt idx="1">
                  <c:v>Innere Medizin</c:v>
                </c:pt>
                <c:pt idx="2">
                  <c:v>Orthopädie und Traumatologie</c:v>
                </c:pt>
                <c:pt idx="3">
                  <c:v>Basisausbildung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4.68</c:v>
                </c:pt>
                <c:pt idx="1">
                  <c:v>4.53</c:v>
                </c:pt>
                <c:pt idx="2">
                  <c:v>4.96</c:v>
                </c:pt>
                <c:pt idx="3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8-429B-9D6C-A2096192F5A1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Anästhesiologie und Intensivmedizin</c:v>
                </c:pt>
                <c:pt idx="1">
                  <c:v>Innere Medizin</c:v>
                </c:pt>
                <c:pt idx="2">
                  <c:v>Orthopädie und Traumatologie</c:v>
                </c:pt>
                <c:pt idx="3">
                  <c:v>Basisausbildung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4.7699999999999996</c:v>
                </c:pt>
                <c:pt idx="1">
                  <c:v>4.57</c:v>
                </c:pt>
                <c:pt idx="2">
                  <c:v>4.46</c:v>
                </c:pt>
                <c:pt idx="3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98-429B-9D6C-A2096192F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7874466"/>
        <c:axId val="78249078"/>
      </c:barChart>
      <c:catAx>
        <c:axId val="1787446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78249078"/>
        <c:crosses val="autoZero"/>
        <c:auto val="1"/>
        <c:lblAlgn val="ctr"/>
        <c:lblOffset val="100"/>
        <c:noMultiLvlLbl val="0"/>
      </c:catAx>
      <c:valAx>
        <c:axId val="78249078"/>
        <c:scaling>
          <c:orientation val="minMax"/>
          <c:max val="6"/>
          <c:min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17874466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Arial"/>
            </a:defRPr>
          </a:pPr>
          <a:endParaRPr lang="de-DE"/>
        </a:p>
      </c:txPr>
    </c:legend>
    <c:plotVisOnly val="1"/>
    <c:dispBlanksAs val="gap"/>
    <c:showDLblsOverMax val="1"/>
  </c:chart>
  <c:spPr>
    <a:solidFill>
      <a:srgbClr val="FFFFFF"/>
    </a:solidFill>
    <a:ln w="324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2705863376078702E-2"/>
          <c:y val="3.5887988209285203E-2"/>
          <c:w val="0.93035728687797403"/>
          <c:h val="0.74377302873986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95955"/>
            </a:solidFill>
            <a:ln w="0">
              <a:noFill/>
            </a:ln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Ausbildung Allgemeinmedizin in Krankenhäusern</c:v>
                </c:pt>
                <c:pt idx="1">
                  <c:v>Ausbildung zum Facharzt Sonderfach</c:v>
                </c:pt>
              </c:strCache>
            </c:strRef>
          </c:cat>
          <c:val>
            <c:numRef>
              <c:f>0</c:f>
              <c:numCache>
                <c:formatCode>0.00</c:formatCode>
                <c:ptCount val="2"/>
                <c:pt idx="0">
                  <c:v>4.1962510838597797</c:v>
                </c:pt>
                <c:pt idx="1">
                  <c:v>4.41690800025515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E-43B5-AD40-3A2CB45FEBC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6"/>
            </a:solidFill>
            <a:ln w="0">
              <a:noFill/>
            </a:ln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Ausbildung Allgemeinmedizin in Krankenhäusern</c:v>
                </c:pt>
                <c:pt idx="1">
                  <c:v>Ausbildung zum Facharzt Sonderfach</c:v>
                </c:pt>
              </c:strCache>
            </c:strRef>
          </c:cat>
          <c:val>
            <c:numRef>
              <c:f>1</c:f>
              <c:numCache>
                <c:formatCode>0.00</c:formatCode>
                <c:ptCount val="2"/>
                <c:pt idx="0">
                  <c:v>4.3008769034286303</c:v>
                </c:pt>
                <c:pt idx="1">
                  <c:v>4.76461133575273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E-43B5-AD40-3A2CB45FEBCF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Ausbildung Allgemeinmedizin in Krankenhäusern</c:v>
                </c:pt>
                <c:pt idx="1">
                  <c:v>Ausbildung zum Facharzt Sonderfach</c:v>
                </c:pt>
              </c:strCache>
            </c:strRef>
          </c:cat>
          <c:val>
            <c:numRef>
              <c:f>2</c:f>
              <c:numCache>
                <c:formatCode>0.00</c:formatCode>
                <c:ptCount val="2"/>
                <c:pt idx="0">
                  <c:v>4.4738433062015304</c:v>
                </c:pt>
                <c:pt idx="1">
                  <c:v>4.7299324532180096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3E-43B5-AD40-3A2CB45FE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66640779"/>
        <c:axId val="18592265"/>
      </c:barChart>
      <c:catAx>
        <c:axId val="66640779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18592265"/>
        <c:crosses val="autoZero"/>
        <c:auto val="1"/>
        <c:lblAlgn val="ctr"/>
        <c:lblOffset val="100"/>
        <c:noMultiLvlLbl val="0"/>
      </c:catAx>
      <c:valAx>
        <c:axId val="18592265"/>
        <c:scaling>
          <c:orientation val="minMax"/>
          <c:max val="6"/>
          <c:min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66640779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Arial"/>
            </a:defRPr>
          </a:pPr>
          <a:endParaRPr lang="de-DE"/>
        </a:p>
      </c:txPr>
    </c:legend>
    <c:plotVisOnly val="1"/>
    <c:dispBlanksAs val="gap"/>
    <c:showDLblsOverMax val="1"/>
  </c:chart>
  <c:spPr>
    <a:solidFill>
      <a:srgbClr val="FFFFFF"/>
    </a:solidFill>
    <a:ln w="324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1695517088326698E-2"/>
          <c:y val="2.78933917488134E-2"/>
          <c:w val="0.92040242639443703"/>
          <c:h val="0.8255567725447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95955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1 bis 3.5</c:v>
                </c:pt>
                <c:pt idx="1">
                  <c:v>3.5 bis 4</c:v>
                </c:pt>
                <c:pt idx="2">
                  <c:v>4 bis 4.5</c:v>
                </c:pt>
                <c:pt idx="3">
                  <c:v>4.5 bis 5</c:v>
                </c:pt>
                <c:pt idx="4">
                  <c:v>5 bis 5.5</c:v>
                </c:pt>
                <c:pt idx="5">
                  <c:v>5.5 bis 6</c:v>
                </c:pt>
              </c:strCache>
            </c:strRef>
          </c:cat>
          <c:val>
            <c:numRef>
              <c:f>0</c:f>
              <c:numCache>
                <c:formatCode>0%</c:formatCode>
                <c:ptCount val="6"/>
                <c:pt idx="0">
                  <c:v>0.14516129032258099</c:v>
                </c:pt>
                <c:pt idx="1">
                  <c:v>8.0645161290322606E-2</c:v>
                </c:pt>
                <c:pt idx="2">
                  <c:v>0.209677419354839</c:v>
                </c:pt>
                <c:pt idx="3">
                  <c:v>0.16129032258064499</c:v>
                </c:pt>
                <c:pt idx="4">
                  <c:v>0.30645161290322598</c:v>
                </c:pt>
                <c:pt idx="5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E-48C8-AAA8-9F36993B19F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6BB6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1 bis 3.5</c:v>
                </c:pt>
                <c:pt idx="1">
                  <c:v>3.5 bis 4</c:v>
                </c:pt>
                <c:pt idx="2">
                  <c:v>4 bis 4.5</c:v>
                </c:pt>
                <c:pt idx="3">
                  <c:v>4.5 bis 5</c:v>
                </c:pt>
                <c:pt idx="4">
                  <c:v>5 bis 5.5</c:v>
                </c:pt>
                <c:pt idx="5">
                  <c:v>5.5 bis 6</c:v>
                </c:pt>
              </c:strCache>
            </c:strRef>
          </c:cat>
          <c:val>
            <c:numRef>
              <c:f>1</c:f>
              <c:numCache>
                <c:formatCode>0%</c:formatCode>
                <c:ptCount val="6"/>
                <c:pt idx="0">
                  <c:v>7.69230769230769E-2</c:v>
                </c:pt>
                <c:pt idx="1">
                  <c:v>6.15384615384615E-2</c:v>
                </c:pt>
                <c:pt idx="2">
                  <c:v>0.107692307692308</c:v>
                </c:pt>
                <c:pt idx="3">
                  <c:v>0.29230769230769199</c:v>
                </c:pt>
                <c:pt idx="4">
                  <c:v>0.18461538461538499</c:v>
                </c:pt>
                <c:pt idx="5">
                  <c:v>0.27692307692307699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E-48C8-AAA8-9F36993B19F6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808080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1 bis 3.5</c:v>
                </c:pt>
                <c:pt idx="1">
                  <c:v>3.5 bis 4</c:v>
                </c:pt>
                <c:pt idx="2">
                  <c:v>4 bis 4.5</c:v>
                </c:pt>
                <c:pt idx="3">
                  <c:v>4.5 bis 5</c:v>
                </c:pt>
                <c:pt idx="4">
                  <c:v>5 bis 5.5</c:v>
                </c:pt>
                <c:pt idx="5">
                  <c:v>5.5 bis 6</c:v>
                </c:pt>
              </c:strCache>
            </c:strRef>
          </c:cat>
          <c:val>
            <c:numRef>
              <c:f>2</c:f>
              <c:numCache>
                <c:formatCode>0%</c:formatCode>
                <c:ptCount val="6"/>
                <c:pt idx="0">
                  <c:v>4.2253521126760597E-2</c:v>
                </c:pt>
                <c:pt idx="1">
                  <c:v>5.63380281690141E-2</c:v>
                </c:pt>
                <c:pt idx="2">
                  <c:v>0.19718309859154901</c:v>
                </c:pt>
                <c:pt idx="3">
                  <c:v>0.19718309859154901</c:v>
                </c:pt>
                <c:pt idx="4">
                  <c:v>0.26760563380281699</c:v>
                </c:pt>
                <c:pt idx="5">
                  <c:v>0.23943661971831001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E-48C8-AAA8-9F36993B1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8885783"/>
        <c:axId val="88773087"/>
      </c:barChart>
      <c:catAx>
        <c:axId val="1888578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88773087"/>
        <c:crosses val="autoZero"/>
        <c:auto val="1"/>
        <c:lblAlgn val="ctr"/>
        <c:lblOffset val="100"/>
        <c:noMultiLvlLbl val="0"/>
      </c:catAx>
      <c:valAx>
        <c:axId val="88773087"/>
        <c:scaling>
          <c:orientation val="minMax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18885783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legend>
      <c:legendPos val="b"/>
      <c:layout>
        <c:manualLayout>
          <c:xMode val="edge"/>
          <c:yMode val="edge"/>
          <c:x val="0.38537890287985899"/>
          <c:y val="0.94735646271815799"/>
          <c:w val="0.26867871797715398"/>
          <c:h val="5.2643537281842297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000000"/>
              </a:solidFill>
              <a:latin typeface="Arial"/>
            </a:defRPr>
          </a:pPr>
          <a:endParaRPr lang="de-DE"/>
        </a:p>
      </c:txPr>
    </c:legend>
    <c:plotVisOnly val="1"/>
    <c:dispBlanksAs val="gap"/>
    <c:showDLblsOverMax val="1"/>
  </c:chart>
  <c:spPr>
    <a:solidFill>
      <a:srgbClr val="FFFFFF"/>
    </a:solidFill>
    <a:ln w="324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46072474262507"/>
          <c:y val="2.22792892837313E-2"/>
          <c:w val="0.57012876617448005"/>
          <c:h val="0.911923931149360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Ausbildung Allgemeinmedizin in Krankenhäusern</c:v>
                </c:pt>
              </c:strCache>
            </c:strRef>
          </c:tx>
          <c:spPr>
            <a:solidFill>
              <a:srgbClr val="016BB6"/>
            </a:solidFill>
            <a:ln w="0">
              <a:noFill/>
            </a:ln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Gesamt</c:v>
                </c:pt>
                <c:pt idx="1">
                  <c:v>Innere Medizin</c:v>
                </c:pt>
                <c:pt idx="2">
                  <c:v>Anästhesiologie und Intensivmedizin</c:v>
                </c:pt>
                <c:pt idx="3">
                  <c:v>Orthopädie und Traumatologie</c:v>
                </c:pt>
                <c:pt idx="4">
                  <c:v>Kinder- und Jugendheilkunde</c:v>
                </c:pt>
                <c:pt idx="5">
                  <c:v>Frauenheilkunde und Geburtshilfe</c:v>
                </c:pt>
                <c:pt idx="6">
                  <c:v>Psychiatrie und Psychotherapeutische Medizin</c:v>
                </c:pt>
              </c:strCache>
            </c:strRef>
          </c:cat>
          <c:val>
            <c:numRef>
              <c:f>0</c:f>
              <c:numCache>
                <c:formatCode>0.00</c:formatCode>
                <c:ptCount val="7"/>
                <c:pt idx="0">
                  <c:v>4.4533089243016502</c:v>
                </c:pt>
                <c:pt idx="1">
                  <c:v>4.4593004773637901</c:v>
                </c:pt>
                <c:pt idx="2">
                  <c:v>4.9668434034421303</c:v>
                </c:pt>
                <c:pt idx="3">
                  <c:v>3.9844708097928399</c:v>
                </c:pt>
                <c:pt idx="4">
                  <c:v>4.9347780259667804</c:v>
                </c:pt>
                <c:pt idx="5">
                  <c:v>4.1679762088010701</c:v>
                </c:pt>
                <c:pt idx="6">
                  <c:v>4.6721447185051197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B-4FCE-9A26-C193323B1EC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Ausbildung 
Facharzt Sonderfach</c:v>
                </c:pt>
              </c:strCache>
            </c:strRef>
          </c:tx>
          <c:spPr>
            <a:solidFill>
              <a:srgbClr val="8CC5F5"/>
            </a:solidFill>
            <a:ln w="0">
              <a:noFill/>
            </a:ln>
          </c:spPr>
          <c:invertIfNegative val="0"/>
          <c:dLbls>
            <c:numFmt formatCode="0.00" sourceLinked="0"/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Gesamt</c:v>
                </c:pt>
                <c:pt idx="1">
                  <c:v>Innere Medizin</c:v>
                </c:pt>
                <c:pt idx="2">
                  <c:v>Anästhesiologie und Intensivmedizin</c:v>
                </c:pt>
                <c:pt idx="3">
                  <c:v>Orthopädie und Traumatologie</c:v>
                </c:pt>
                <c:pt idx="4">
                  <c:v>Kinder- und Jugendheilkunde</c:v>
                </c:pt>
                <c:pt idx="5">
                  <c:v>Frauenheilkunde und Geburtshilfe</c:v>
                </c:pt>
                <c:pt idx="6">
                  <c:v>Psychiatrie und Psychotherapeutische Medizin</c:v>
                </c:pt>
              </c:strCache>
            </c:strRef>
          </c:cat>
          <c:val>
            <c:numRef>
              <c:f>1</c:f>
              <c:numCache>
                <c:formatCode>0.00</c:formatCode>
                <c:ptCount val="7"/>
                <c:pt idx="0">
                  <c:v>4.7656106510216896</c:v>
                </c:pt>
                <c:pt idx="1">
                  <c:v>4.82611772001618</c:v>
                </c:pt>
                <c:pt idx="2">
                  <c:v>4.7239443749318504</c:v>
                </c:pt>
                <c:pt idx="3">
                  <c:v>4.6488247203003903</c:v>
                </c:pt>
                <c:pt idx="4">
                  <c:v>4.7644301744754198</c:v>
                </c:pt>
                <c:pt idx="5">
                  <c:v>4.8240901375452703</c:v>
                </c:pt>
                <c:pt idx="6">
                  <c:v>4.7467977495157996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B-4FCE-9A26-C193323B1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9433148"/>
        <c:axId val="87694768"/>
      </c:barChart>
      <c:catAx>
        <c:axId val="294331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87694768"/>
        <c:crosses val="autoZero"/>
        <c:auto val="1"/>
        <c:lblAlgn val="ctr"/>
        <c:lblOffset val="100"/>
        <c:noMultiLvlLbl val="0"/>
      </c:catAx>
      <c:valAx>
        <c:axId val="87694768"/>
        <c:scaling>
          <c:orientation val="minMax"/>
          <c:max val="6"/>
          <c:min val="1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29433148"/>
        <c:crosses val="max"/>
        <c:crossBetween val="between"/>
        <c:majorUnit val="1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82268279829523305"/>
          <c:y val="0.28647598892035703"/>
          <c:w val="0.172087097221612"/>
          <c:h val="0.363622980921851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000000"/>
              </a:solidFill>
              <a:latin typeface="Arial"/>
            </a:defRPr>
          </a:pPr>
          <a:endParaRPr lang="de-DE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2406298922552701"/>
          <c:y val="2.9737068680045001E-2"/>
          <c:w val="0.53869294287380698"/>
          <c:h val="0.91191469633750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Österreich</c:v>
                </c:pt>
              </c:strCache>
            </c:strRef>
          </c:tx>
          <c:spPr>
            <a:solidFill>
              <a:srgbClr val="016BB5"/>
            </a:solidFill>
            <a:ln w="0">
              <a:noFill/>
            </a:ln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Innere Medizin (n=1306)
Allgemeine Innere Medizin (n=2707)</c:v>
                </c:pt>
                <c:pt idx="1">
                  <c:v>Frauenheilkunde (n=342)
Gynäkologie (n=494)</c:v>
                </c:pt>
                <c:pt idx="2">
                  <c:v>Kinder- und Jugendheilkunde (n=356)
Kinder- und Jugendmedizin (n=457)</c:v>
                </c:pt>
                <c:pt idx="3">
                  <c:v>Psychiatrie (n=263) 
Psychiatrie (n=810)</c:v>
                </c:pt>
                <c:pt idx="4">
                  <c:v>Orthopädie und Traumatologie (n=421)
Orthopädische Chirurgie (n=431)</c:v>
                </c:pt>
                <c:pt idx="5">
                  <c:v>Anästhesiologie und Intensivmedizin (n=452)
Anästhesiologie (n=546)</c:v>
                </c:pt>
                <c:pt idx="6">
                  <c:v>Allgemein-/ Viszeral-/ Gefäßchirurgie (n=280)
Chirurgie (n=741)</c:v>
                </c:pt>
                <c:pt idx="7">
                  <c:v>Basisausbildung (n=887)</c:v>
                </c:pt>
              </c:strCache>
            </c:strRef>
          </c:cat>
          <c:val>
            <c:numRef>
              <c:f>0</c:f>
              <c:numCache>
                <c:formatCode>0.00</c:formatCode>
                <c:ptCount val="8"/>
                <c:pt idx="0">
                  <c:v>4.7494784289601402</c:v>
                </c:pt>
                <c:pt idx="1">
                  <c:v>4.7076767582926999</c:v>
                </c:pt>
                <c:pt idx="2">
                  <c:v>4.7930596168747899</c:v>
                </c:pt>
                <c:pt idx="3">
                  <c:v>4.7362748300160202</c:v>
                </c:pt>
                <c:pt idx="4">
                  <c:v>4.5580158936117803</c:v>
                </c:pt>
                <c:pt idx="5">
                  <c:v>4.7272834275180102</c:v>
                </c:pt>
                <c:pt idx="6">
                  <c:v>4.7207844507915597</c:v>
                </c:pt>
                <c:pt idx="7">
                  <c:v>4.4276578693426902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7-4B6A-A377-416A1FFF2EA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Schweiz</c:v>
                </c:pt>
              </c:strCache>
            </c:strRef>
          </c:tx>
          <c:spPr>
            <a:solidFill>
              <a:srgbClr val="8CC5F4"/>
            </a:solidFill>
            <a:ln w="0">
              <a:noFill/>
            </a:ln>
          </c:spPr>
          <c:invertIfNegative val="0"/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Innere Medizin (n=1306)
Allgemeine Innere Medizin (n=2707)</c:v>
                </c:pt>
                <c:pt idx="1">
                  <c:v>Frauenheilkunde (n=342)
Gynäkologie (n=494)</c:v>
                </c:pt>
                <c:pt idx="2">
                  <c:v>Kinder- und Jugendheilkunde (n=356)
Kinder- und Jugendmedizin (n=457)</c:v>
                </c:pt>
                <c:pt idx="3">
                  <c:v>Psychiatrie (n=263) 
Psychiatrie (n=810)</c:v>
                </c:pt>
                <c:pt idx="4">
                  <c:v>Orthopädie und Traumatologie (n=421)
Orthopädische Chirurgie (n=431)</c:v>
                </c:pt>
                <c:pt idx="5">
                  <c:v>Anästhesiologie und Intensivmedizin (n=452)
Anästhesiologie (n=546)</c:v>
                </c:pt>
                <c:pt idx="6">
                  <c:v>Allgemein-/ Viszeral-/ Gefäßchirurgie (n=280)
Chirurgie (n=741)</c:v>
                </c:pt>
                <c:pt idx="7">
                  <c:v>Basisausbildung (n=887)</c:v>
                </c:pt>
              </c:strCache>
            </c:strRef>
          </c:cat>
          <c:val>
            <c:numRef>
              <c:f>1</c:f>
              <c:numCache>
                <c:formatCode>0.00</c:formatCode>
                <c:ptCount val="8"/>
                <c:pt idx="0">
                  <c:v>4.9535269670187896</c:v>
                </c:pt>
                <c:pt idx="1">
                  <c:v>4.7843839301786399</c:v>
                </c:pt>
                <c:pt idx="2">
                  <c:v>4.7136950420860799</c:v>
                </c:pt>
                <c:pt idx="3">
                  <c:v>4.9218660638220602</c:v>
                </c:pt>
                <c:pt idx="4">
                  <c:v>4.9557958267657103</c:v>
                </c:pt>
                <c:pt idx="5">
                  <c:v>4.6063170925915404</c:v>
                </c:pt>
                <c:pt idx="6">
                  <c:v>4.6898431594806897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F7-4B6A-A377-416A1FFF2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95599837"/>
        <c:axId val="93210720"/>
      </c:barChart>
      <c:catAx>
        <c:axId val="95599837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3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93210720"/>
        <c:crosses val="autoZero"/>
        <c:auto val="1"/>
        <c:lblAlgn val="ctr"/>
        <c:lblOffset val="100"/>
        <c:noMultiLvlLbl val="0"/>
      </c:catAx>
      <c:valAx>
        <c:axId val="93210720"/>
        <c:scaling>
          <c:orientation val="minMax"/>
          <c:max val="6"/>
          <c:min val="1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95599837"/>
        <c:crosses val="max"/>
        <c:crossBetween val="between"/>
        <c:majorUnit val="1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84755796033517194"/>
          <c:y val="0.378106277218141"/>
          <c:w val="0.151513495305065"/>
          <c:h val="0.21600888576078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Arial"/>
            </a:defRPr>
          </a:pPr>
          <a:endParaRPr lang="de-DE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4.35032304379038E-2"/>
          <c:y val="1.6870921534298901E-2"/>
          <c:w val="0.93506819813352504"/>
          <c:h val="0.81155498965462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AB5"/>
            </a:solidFill>
            <a:ln w="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Allgemeinmedizin in
Lehrpraxen/Ordinationen
(n=124)</c:v>
                </c:pt>
                <c:pt idx="1">
                  <c:v>Klinische Mikrobiologie
und Hygiene (n=14)</c:v>
                </c:pt>
                <c:pt idx="2">
                  <c:v>Physikalische Medizin
und allgemeine Rehabilitation
(n=53)</c:v>
                </c:pt>
                <c:pt idx="3">
                  <c:v>Nuklearmedizin
(n=21)</c:v>
                </c:pt>
                <c:pt idx="4">
                  <c:v>Strahlentherapie-
Radioonkologie
(n=34)</c:v>
                </c:pt>
              </c:strCache>
            </c:strRef>
          </c:cat>
          <c:val>
            <c:numRef>
              <c:f>0</c:f>
              <c:numCache>
                <c:formatCode>###0.0000</c:formatCode>
                <c:ptCount val="5"/>
                <c:pt idx="0">
                  <c:v>5.3927372875347697</c:v>
                </c:pt>
                <c:pt idx="1">
                  <c:v>5.2482696223671299</c:v>
                </c:pt>
                <c:pt idx="2">
                  <c:v>5.1129736083273798</c:v>
                </c:pt>
                <c:pt idx="3">
                  <c:v>5.0969134283590796</c:v>
                </c:pt>
                <c:pt idx="4">
                  <c:v>5.0633099720564596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1-4B3E-B837-210D820CF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25593"/>
        <c:axId val="34721777"/>
      </c:barChart>
      <c:catAx>
        <c:axId val="7392559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latin typeface="Arial"/>
                <a:ea typeface="Arial"/>
              </a:defRPr>
            </a:pPr>
            <a:endParaRPr lang="de-DE"/>
          </a:p>
        </c:txPr>
        <c:crossAx val="34721777"/>
        <c:crosses val="autoZero"/>
        <c:auto val="1"/>
        <c:lblAlgn val="ctr"/>
        <c:lblOffset val="100"/>
        <c:noMultiLvlLbl val="0"/>
      </c:catAx>
      <c:valAx>
        <c:axId val="34721777"/>
        <c:scaling>
          <c:orientation val="minMax"/>
          <c:max val="6"/>
          <c:min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Arial"/>
              </a:defRPr>
            </a:pPr>
            <a:endParaRPr lang="de-DE"/>
          </a:p>
        </c:txPr>
        <c:crossAx val="73925593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1"/>
  </c:chart>
  <c:spPr>
    <a:solidFill>
      <a:srgbClr val="FFFFFF"/>
    </a:solidFill>
    <a:ln w="324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1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114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115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116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4AF71DF3-6203-4382-AD60-842977D7E144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6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3FB51C-EF54-4DDD-B927-828B199396D2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7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836DD2-0227-4B49-872E-8525100B0B87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11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7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DFBBD4-16C2-4AE0-B151-D29D39E63F3A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12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7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CE6013-2797-4E16-BF7D-54CDB53C9B0C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13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7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474FA7-D422-4F5A-AAA1-429FBE07F18E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14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7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DF9F5B-6722-4AE4-8752-8B65B268F0E0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15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8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857736-6317-4E51-B606-C6DB86A42961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16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8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F73594-F5AE-43DE-AEA1-8BAACAFB797E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17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6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D216BB-CE54-4464-89F4-865A13F10F95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6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4A647EF-DE75-4603-9B27-A238E8D55244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6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C4C13AA-0C6B-4ECA-8529-ED0708FF533C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02C75F-B39C-49D1-BC3D-6E34FC4314E1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048F85-8EC8-4488-BE23-B548859C0B81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F7E238-B6C8-4F8A-A894-4BD03009FFAF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7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085DB0-EEC9-4959-B095-A425235F09CD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9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7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CH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1B24F0-1B88-428C-AB22-EC18C879FA78}" type="slidenum">
              <a:rPr lang="de-CH" sz="1200" b="0" strike="noStrike" spc="-1">
                <a:solidFill>
                  <a:srgbClr val="000000"/>
                </a:solidFill>
                <a:latin typeface="Calibri"/>
              </a:rPr>
              <a:t>10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31880" y="1015920"/>
            <a:ext cx="10728000" cy="5255640"/>
          </a:xfrm>
          <a:prstGeom prst="rect">
            <a:avLst/>
          </a:prstGeom>
          <a:noFill/>
          <a:ln w="0">
            <a:noFill/>
          </a:ln>
        </p:spPr>
        <p:txBody>
          <a:bodyPr lIns="5580000" tIns="0" rIns="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0" y="2233440"/>
            <a:ext cx="5903640" cy="2771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1080000" tIns="252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600" b="0" strike="noStrike" spc="-1">
                <a:solidFill>
                  <a:schemeClr val="lt1"/>
                </a:solidFill>
                <a:latin typeface="Arial"/>
              </a:rPr>
              <a:t>Mastertitelformat bearbeiten</a:t>
            </a:r>
            <a:endParaRPr lang="de-DE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" name="Grafik 9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360360"/>
            <a:ext cx="1765080" cy="28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0200240" y="6489000"/>
            <a:ext cx="1259640" cy="17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700" b="0" strike="noStrike" spc="-1">
                <a:solidFill>
                  <a:schemeClr val="dk1"/>
                </a:solidFill>
                <a:latin typeface="Arial"/>
              </a:rPr>
              <a:t>Ausbildungsevaluierung 2023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1078560" y="3860640"/>
            <a:ext cx="46796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</a:rPr>
              <a:t>Mastertextformat bearbeiten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2753280" y="288360"/>
            <a:ext cx="44042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1" strike="noStrike" spc="-1">
                <a:solidFill>
                  <a:schemeClr val="dk1"/>
                </a:solidFill>
                <a:latin typeface="Arial"/>
              </a:rPr>
              <a:t>Department Health Sciences and Technology (D-HEST) </a:t>
            </a:r>
            <a:endParaRPr lang="de-DE" sz="12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1" strike="noStrike" spc="-1">
                <a:solidFill>
                  <a:schemeClr val="dk1"/>
                </a:solidFill>
                <a:latin typeface="Arial"/>
              </a:rPr>
              <a:t>Consumer Behavior CB</a:t>
            </a:r>
            <a:endParaRPr lang="de-DE" sz="12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2"/>
          <p:cNvSpPr/>
          <p:nvPr/>
        </p:nvSpPr>
        <p:spPr>
          <a:xfrm>
            <a:off x="731880" y="1015920"/>
            <a:ext cx="10728000" cy="525744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CH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0" y="1940400"/>
            <a:ext cx="10187640" cy="3419640"/>
          </a:xfrm>
          <a:prstGeom prst="rect">
            <a:avLst/>
          </a:prstGeom>
          <a:solidFill>
            <a:srgbClr val="72791C"/>
          </a:solidFill>
          <a:ln w="0">
            <a:noFill/>
          </a:ln>
        </p:spPr>
        <p:txBody>
          <a:bodyPr lIns="1080000" tIns="252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600" b="0" strike="noStrike" spc="-1">
                <a:solidFill>
                  <a:schemeClr val="lt1"/>
                </a:solidFill>
                <a:latin typeface="Arial"/>
              </a:rPr>
              <a:t>Mastertitelformat bearbeiten</a:t>
            </a:r>
            <a:endParaRPr lang="de-DE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0" name="Grafik 9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360360"/>
            <a:ext cx="1765080" cy="28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078560" y="4217760"/>
            <a:ext cx="86396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</a:rPr>
              <a:t>Mastertextformat bearbeiten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0200240" y="6489000"/>
            <a:ext cx="1259640" cy="17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7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9696600" y="316800"/>
            <a:ext cx="179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150" b="0" strike="noStrike" spc="-1">
                <a:solidFill>
                  <a:schemeClr val="dk1"/>
                </a:solidFill>
                <a:latin typeface="Arial"/>
              </a:rPr>
              <a:t>Organisationseinheit verbal</a:t>
            </a:r>
            <a:br>
              <a:rPr sz="1150"/>
            </a:br>
            <a:r>
              <a:rPr lang="de-DE" sz="1150" b="0" strike="noStrike" spc="-1">
                <a:solidFill>
                  <a:schemeClr val="dk1"/>
                </a:solidFill>
                <a:latin typeface="Arial"/>
              </a:rPr>
              <a:t>optional auf 2 Zeilen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31880" y="1015920"/>
            <a:ext cx="10728000" cy="5255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324000" tIns="1152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600" b="0" strike="noStrike" spc="-1">
                <a:solidFill>
                  <a:schemeClr val="lt1"/>
                </a:solidFill>
                <a:latin typeface="Arial"/>
              </a:rPr>
              <a:t>Mastertitelformat bearbeiten</a:t>
            </a:r>
            <a:endParaRPr lang="de-DE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5" name="Grafik 9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360360"/>
            <a:ext cx="1765080" cy="28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78560" y="5122800"/>
            <a:ext cx="100436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</a:rPr>
              <a:t>Mastertextformat bearbeiten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0200240" y="6489000"/>
            <a:ext cx="1259640" cy="17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7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9696600" y="316800"/>
            <a:ext cx="179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150" b="0" strike="noStrike" spc="-1">
                <a:solidFill>
                  <a:schemeClr val="dk1"/>
                </a:solidFill>
                <a:latin typeface="Arial"/>
              </a:rPr>
              <a:t>Organisationseinheit verbal</a:t>
            </a:r>
            <a:br>
              <a:rPr sz="1150"/>
            </a:br>
            <a:r>
              <a:rPr lang="de-DE" sz="1150" b="0" strike="noStrike" spc="-1">
                <a:solidFill>
                  <a:schemeClr val="dk1"/>
                </a:solidFill>
                <a:latin typeface="Arial"/>
              </a:rPr>
              <a:t>optional auf 2 Zeilen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 04 – Uni Züric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731880" y="1015920"/>
            <a:ext cx="10728000" cy="5255640"/>
          </a:xfrm>
          <a:prstGeom prst="rect">
            <a:avLst/>
          </a:prstGeom>
          <a:noFill/>
          <a:ln w="0">
            <a:noFill/>
          </a:ln>
        </p:spPr>
        <p:txBody>
          <a:bodyPr lIns="5580000" tIns="0" rIns="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70" name="PlaceHolder 2"/>
          <p:cNvSpPr>
            <a:spLocks noGrp="1"/>
          </p:cNvSpPr>
          <p:nvPr>
            <p:ph type="title"/>
          </p:nvPr>
        </p:nvSpPr>
        <p:spPr>
          <a:xfrm>
            <a:off x="0" y="2233440"/>
            <a:ext cx="5903640" cy="2771640"/>
          </a:xfrm>
          <a:prstGeom prst="rect">
            <a:avLst/>
          </a:prstGeom>
          <a:solidFill>
            <a:srgbClr val="007A96"/>
          </a:solidFill>
          <a:ln w="0">
            <a:noFill/>
          </a:ln>
        </p:spPr>
        <p:txBody>
          <a:bodyPr lIns="1080000" tIns="252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600" b="0" strike="noStrike" spc="-1">
                <a:solidFill>
                  <a:schemeClr val="lt1"/>
                </a:solidFill>
                <a:latin typeface="Arial"/>
              </a:rPr>
              <a:t>Mastertitelformat bearbeiten</a:t>
            </a:r>
            <a:endParaRPr lang="de-DE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1" name="Grafik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27560" y="227880"/>
            <a:ext cx="3678840" cy="55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078560" y="3860640"/>
            <a:ext cx="4679640" cy="100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</a:rPr>
              <a:t>Mastertextformat bearbeiten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0200240" y="6489000"/>
            <a:ext cx="1259640" cy="17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7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9696600" y="316800"/>
            <a:ext cx="179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150" b="0" strike="noStrike" spc="-1">
                <a:solidFill>
                  <a:schemeClr val="dk1"/>
                </a:solidFill>
                <a:latin typeface="Arial"/>
              </a:rPr>
              <a:t>Organisationseinheit verbal</a:t>
            </a:r>
            <a:br>
              <a:rPr sz="1150"/>
            </a:br>
            <a:r>
              <a:rPr lang="de-DE" sz="1150" b="0" strike="noStrike" spc="-1">
                <a:solidFill>
                  <a:schemeClr val="dk1"/>
                </a:solidFill>
                <a:latin typeface="Arial"/>
              </a:rPr>
              <a:t>optional auf 2 Zeilen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600" b="0" strike="noStrike" spc="-1">
                <a:solidFill>
                  <a:schemeClr val="dk1"/>
                </a:solidFill>
                <a:latin typeface="Arial"/>
              </a:rPr>
              <a:t>Mastertitelformat bearbeiten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31880" y="1413000"/>
            <a:ext cx="10728000" cy="46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539640" indent="-53964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  <a:p>
            <a:pPr marL="1079640" lvl="1" indent="-5396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1612800" lvl="2" indent="-53352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2152800" lvl="3" indent="-5396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2692440" lvl="4" indent="-5396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dt" idx="19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 idx="20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DE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 idx="21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980B699-06CF-4792-B926-7E5CA1B66BAD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600" b="0" strike="noStrike" spc="-1">
                <a:solidFill>
                  <a:schemeClr val="dk1"/>
                </a:solidFill>
                <a:latin typeface="Arial"/>
              </a:rPr>
              <a:t>Mastertitelformat bearbeiten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31880" y="1413000"/>
            <a:ext cx="10728000" cy="46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70000" indent="-270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  <a:p>
            <a:pPr marL="538200" lvl="1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810000" lvl="2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1080000" lvl="3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1350000" lvl="4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dt" idx="22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23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DE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24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F3E48C5-F922-407E-A737-304765A6B27F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Fussn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600" b="0" strike="noStrike" spc="-1">
                <a:solidFill>
                  <a:schemeClr val="dk1"/>
                </a:solidFill>
                <a:latin typeface="Arial"/>
              </a:rPr>
              <a:t>Mastertitelformat bearbeiten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31880" y="1413000"/>
            <a:ext cx="10728000" cy="39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70000" indent="-270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  <a:p>
            <a:pPr marL="538200" lvl="1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810000" lvl="2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1080000" lvl="3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1350000" lvl="4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dt" idx="25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 idx="26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 idx="27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254CA2-A5E5-45B0-A91C-CEAE849BE0A5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731880" y="5570280"/>
            <a:ext cx="5363640" cy="72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179280" indent="-179280" defTabSz="9144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ischen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880" y="2224800"/>
            <a:ext cx="10728000" cy="12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600" b="0" strike="noStrike" spc="-1">
                <a:solidFill>
                  <a:schemeClr val="lt1"/>
                </a:solidFill>
                <a:latin typeface="Arial"/>
              </a:rPr>
              <a:t>Mastertitelformat bearbeiten</a:t>
            </a:r>
            <a:endParaRPr lang="de-DE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dt" idx="28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lt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ftr" idx="29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0" strike="noStrike" spc="-1">
                <a:solidFill>
                  <a:schemeClr val="lt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sldNum" idx="30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E57E3B-F10A-4BB9-B678-7A9B3D612D58}" type="slidenum">
              <a:rPr lang="de-CH" sz="800" b="0" strike="noStrike" spc="-1">
                <a:solidFill>
                  <a:schemeClr val="lt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98" name="Grafik 6"/>
          <p:cNvGrpSpPr/>
          <p:nvPr/>
        </p:nvGrpSpPr>
        <p:grpSpPr>
          <a:xfrm>
            <a:off x="731880" y="6507000"/>
            <a:ext cx="978120" cy="158760"/>
            <a:chOff x="731880" y="6507000"/>
            <a:chExt cx="978120" cy="158760"/>
          </a:xfrm>
        </p:grpSpPr>
        <p:grpSp>
          <p:nvGrpSpPr>
            <p:cNvPr id="99" name="Grafik 6"/>
            <p:cNvGrpSpPr/>
            <p:nvPr/>
          </p:nvGrpSpPr>
          <p:grpSpPr>
            <a:xfrm>
              <a:off x="1266480" y="6555240"/>
              <a:ext cx="197280" cy="110520"/>
              <a:chOff x="1266480" y="6555240"/>
              <a:chExt cx="197280" cy="110520"/>
            </a:xfrm>
          </p:grpSpPr>
          <p:sp>
            <p:nvSpPr>
              <p:cNvPr id="100" name="Freihandform: Form 12"/>
              <p:cNvSpPr/>
              <p:nvPr/>
            </p:nvSpPr>
            <p:spPr>
              <a:xfrm>
                <a:off x="1266480" y="6557040"/>
                <a:ext cx="95400" cy="108720"/>
              </a:xfrm>
              <a:custGeom>
                <a:avLst/>
                <a:gdLst>
                  <a:gd name="textAreaLeft" fmla="*/ 0 w 95400"/>
                  <a:gd name="textAreaRight" fmla="*/ 95760 w 95400"/>
                  <a:gd name="textAreaTop" fmla="*/ 0 h 108720"/>
                  <a:gd name="textAreaBottom" fmla="*/ 109080 h 108720"/>
                </a:gdLst>
                <a:ahLst/>
                <a:cxnLst/>
                <a:rect l="textAreaLeft" t="textAreaTop" r="textAreaRight" b="textAreaBottom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419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de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101" name="Freihandform: Form 13"/>
              <p:cNvSpPr/>
              <p:nvPr/>
            </p:nvSpPr>
            <p:spPr>
              <a:xfrm>
                <a:off x="1376640" y="6555240"/>
                <a:ext cx="87120" cy="109440"/>
              </a:xfrm>
              <a:custGeom>
                <a:avLst/>
                <a:gdLst>
                  <a:gd name="textAreaLeft" fmla="*/ 0 w 87120"/>
                  <a:gd name="textAreaRight" fmla="*/ 87480 w 87120"/>
                  <a:gd name="textAreaTop" fmla="*/ 0 h 109440"/>
                  <a:gd name="textAreaBottom" fmla="*/ 109800 h 109440"/>
                </a:gdLst>
                <a:ahLst/>
                <a:cxnLst/>
                <a:rect l="textAreaLeft" t="textAreaTop" r="textAreaRight" b="textAreaBottom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solidFill>
                <a:schemeClr val="bg1"/>
              </a:solidFill>
              <a:ln w="12419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de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sp>
          <p:nvSpPr>
            <p:cNvPr id="102" name="Freihandform: Form 14"/>
            <p:cNvSpPr/>
            <p:nvPr/>
          </p:nvSpPr>
          <p:spPr>
            <a:xfrm>
              <a:off x="1159560" y="6556680"/>
              <a:ext cx="96120" cy="107640"/>
            </a:xfrm>
            <a:custGeom>
              <a:avLst/>
              <a:gdLst>
                <a:gd name="textAreaLeft" fmla="*/ 0 w 96120"/>
                <a:gd name="textAreaRight" fmla="*/ 96480 w 96120"/>
                <a:gd name="textAreaTop" fmla="*/ 0 h 107640"/>
                <a:gd name="textAreaBottom" fmla="*/ 108000 h 107640"/>
              </a:gdLst>
              <a:ahLst/>
              <a:cxnLst/>
              <a:rect l="textAreaLeft" t="textAreaTop" r="textAreaRight" b="textAreaBottom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solidFill>
              <a:schemeClr val="bg1"/>
            </a:solidFill>
            <a:ln w="1241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3" name="Freihandform: Form 15"/>
            <p:cNvSpPr/>
            <p:nvPr/>
          </p:nvSpPr>
          <p:spPr>
            <a:xfrm>
              <a:off x="1466280" y="6556680"/>
              <a:ext cx="36720" cy="10764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107640"/>
                <a:gd name="textAreaBottom" fmla="*/ 108000 h 107640"/>
              </a:gdLst>
              <a:ahLst/>
              <a:cxnLst/>
              <a:rect l="textAreaLeft" t="textAreaTop" r="textAreaRight" b="textAreaBottom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solidFill>
              <a:schemeClr val="bg1"/>
            </a:solidFill>
            <a:ln w="1241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grpSp>
          <p:nvGrpSpPr>
            <p:cNvPr id="104" name="Grafik 6"/>
            <p:cNvGrpSpPr/>
            <p:nvPr/>
          </p:nvGrpSpPr>
          <p:grpSpPr>
            <a:xfrm>
              <a:off x="1518840" y="6507360"/>
              <a:ext cx="191160" cy="158400"/>
              <a:chOff x="1518840" y="6507360"/>
              <a:chExt cx="191160" cy="158400"/>
            </a:xfrm>
          </p:grpSpPr>
          <p:sp>
            <p:nvSpPr>
              <p:cNvPr id="105" name="Freihandform: Form 17"/>
              <p:cNvSpPr/>
              <p:nvPr/>
            </p:nvSpPr>
            <p:spPr>
              <a:xfrm>
                <a:off x="1614240" y="6507360"/>
                <a:ext cx="95760" cy="157320"/>
              </a:xfrm>
              <a:custGeom>
                <a:avLst/>
                <a:gdLst>
                  <a:gd name="textAreaLeft" fmla="*/ 0 w 95760"/>
                  <a:gd name="textAreaRight" fmla="*/ 96120 w 95760"/>
                  <a:gd name="textAreaTop" fmla="*/ 0 h 157320"/>
                  <a:gd name="textAreaBottom" fmla="*/ 157680 h 157320"/>
                </a:gdLst>
                <a:ahLst/>
                <a:cxnLst/>
                <a:rect l="textAreaLeft" t="textAreaTop" r="textAreaRight" b="textAreaBottom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solidFill>
                <a:schemeClr val="bg1"/>
              </a:solidFill>
              <a:ln w="12419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de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106" name="Freihandform: Form 18"/>
              <p:cNvSpPr/>
              <p:nvPr/>
            </p:nvSpPr>
            <p:spPr>
              <a:xfrm>
                <a:off x="1518840" y="6555240"/>
                <a:ext cx="87480" cy="110520"/>
              </a:xfrm>
              <a:custGeom>
                <a:avLst/>
                <a:gdLst>
                  <a:gd name="textAreaLeft" fmla="*/ 0 w 87480"/>
                  <a:gd name="textAreaRight" fmla="*/ 87840 w 87480"/>
                  <a:gd name="textAreaTop" fmla="*/ 0 h 110520"/>
                  <a:gd name="textAreaBottom" fmla="*/ 110880 h 110520"/>
                </a:gdLst>
                <a:ahLst/>
                <a:cxnLst/>
                <a:rect l="textAreaLeft" t="textAreaTop" r="textAreaRight" b="textAreaBottom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solidFill>
                <a:schemeClr val="bg1"/>
              </a:solidFill>
              <a:ln w="12419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</a:pPr>
                <a:endParaRPr lang="de-CH" sz="1800" b="0" strike="noStrike" spc="-1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sp>
          <p:nvSpPr>
            <p:cNvPr id="107" name="Freihandform: Form 19"/>
            <p:cNvSpPr/>
            <p:nvPr/>
          </p:nvSpPr>
          <p:spPr>
            <a:xfrm>
              <a:off x="1494000" y="6507000"/>
              <a:ext cx="19440" cy="19440"/>
            </a:xfrm>
            <a:custGeom>
              <a:avLst/>
              <a:gdLst>
                <a:gd name="textAreaLeft" fmla="*/ 0 w 19440"/>
                <a:gd name="textAreaRight" fmla="*/ 19800 w 19440"/>
                <a:gd name="textAreaTop" fmla="*/ 0 h 19440"/>
                <a:gd name="textAreaBottom" fmla="*/ 19800 h 19440"/>
              </a:gdLst>
              <a:ahLst/>
              <a:cxnLst/>
              <a:rect l="textAreaLeft" t="textAreaTop" r="textAreaRight" b="textAreaBottom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bg1"/>
            </a:solidFill>
            <a:ln w="1241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5200" rIns="90000" bIns="-252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8" name="Freihandform: Form 20"/>
            <p:cNvSpPr/>
            <p:nvPr/>
          </p:nvSpPr>
          <p:spPr>
            <a:xfrm>
              <a:off x="1340640" y="6507000"/>
              <a:ext cx="19440" cy="19440"/>
            </a:xfrm>
            <a:custGeom>
              <a:avLst/>
              <a:gdLst>
                <a:gd name="textAreaLeft" fmla="*/ 0 w 19440"/>
                <a:gd name="textAreaRight" fmla="*/ 19800 w 19440"/>
                <a:gd name="textAreaTop" fmla="*/ 0 h 19440"/>
                <a:gd name="textAreaBottom" fmla="*/ 19800 h 19440"/>
              </a:gdLst>
              <a:ahLst/>
              <a:cxnLst/>
              <a:rect l="textAreaLeft" t="textAreaTop" r="textAreaRight" b="textAreaBottom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bg1"/>
            </a:solidFill>
            <a:ln w="1241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5200" rIns="90000" bIns="-252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09" name="Freihandform: Form 21"/>
            <p:cNvSpPr/>
            <p:nvPr/>
          </p:nvSpPr>
          <p:spPr>
            <a:xfrm>
              <a:off x="1298880" y="6507000"/>
              <a:ext cx="19440" cy="19440"/>
            </a:xfrm>
            <a:custGeom>
              <a:avLst/>
              <a:gdLst>
                <a:gd name="textAreaLeft" fmla="*/ 0 w 19440"/>
                <a:gd name="textAreaRight" fmla="*/ 19800 w 19440"/>
                <a:gd name="textAreaTop" fmla="*/ 0 h 19440"/>
                <a:gd name="textAreaBottom" fmla="*/ 19800 h 19440"/>
              </a:gdLst>
              <a:ahLst/>
              <a:cxnLst/>
              <a:rect l="textAreaLeft" t="textAreaTop" r="textAreaRight" b="textAreaBottom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bg1"/>
            </a:solidFill>
            <a:ln w="1241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5200" rIns="90000" bIns="-252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0" name="Freihandform: Form 22"/>
            <p:cNvSpPr/>
            <p:nvPr/>
          </p:nvSpPr>
          <p:spPr>
            <a:xfrm>
              <a:off x="731880" y="6507000"/>
              <a:ext cx="417600" cy="157320"/>
            </a:xfrm>
            <a:custGeom>
              <a:avLst/>
              <a:gdLst>
                <a:gd name="textAreaLeft" fmla="*/ 0 w 417600"/>
                <a:gd name="textAreaRight" fmla="*/ 417960 w 417600"/>
                <a:gd name="textAreaTop" fmla="*/ 0 h 157320"/>
                <a:gd name="textAreaBottom" fmla="*/ 157680 h 157320"/>
              </a:gdLst>
              <a:ahLst/>
              <a:cxnLst/>
              <a:rect l="textAreaLeft" t="textAreaTop" r="textAreaRight" b="textAreaBottom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solidFill>
              <a:schemeClr val="bg1"/>
            </a:solidFill>
            <a:ln w="1241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CH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600" b="0" strike="noStrike" spc="-1">
                <a:solidFill>
                  <a:schemeClr val="dk1"/>
                </a:solidFill>
                <a:latin typeface="Arial"/>
              </a:rPr>
              <a:t>Mastertitelformat bearbeiten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F81DC1-070D-4A01-B5ED-B89AE30A5557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731880" y="1413000"/>
            <a:ext cx="10727640" cy="4859640"/>
          </a:xfrm>
          <a:prstGeom prst="rect">
            <a:avLst/>
          </a:prstGeom>
          <a:noFill/>
          <a:ln w="0">
            <a:noFill/>
          </a:ln>
        </p:spPr>
        <p:txBody>
          <a:bodyPr lIns="90000" tIns="162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full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dt" idx="4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ftr" idx="5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Num" idx="6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FE067D-9B63-4BE4-9A7A-7943CFCAF23F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731880" y="260280"/>
            <a:ext cx="10727640" cy="6012000"/>
          </a:xfrm>
          <a:prstGeom prst="rect">
            <a:avLst/>
          </a:prstGeom>
          <a:noFill/>
          <a:ln w="0">
            <a:noFill/>
          </a:ln>
        </p:spPr>
        <p:txBody>
          <a:bodyPr lIns="90000" tIns="216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zwei Spalt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600" b="0" strike="noStrike" spc="-1">
                <a:solidFill>
                  <a:schemeClr val="dk1"/>
                </a:solidFill>
                <a:latin typeface="Arial"/>
              </a:rPr>
              <a:t>Mastertitelformat bearbeiten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204240" y="1413000"/>
            <a:ext cx="5255640" cy="48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70000" indent="-270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  <a:p>
            <a:pPr marL="538200" lvl="1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810000" lvl="2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1080000" lvl="3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1350000" lvl="4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7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8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9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2CD20B-0DE4-4794-89DF-E0A7567D586D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731880" y="1413000"/>
            <a:ext cx="5039640" cy="4859640"/>
          </a:xfrm>
          <a:prstGeom prst="rect">
            <a:avLst/>
          </a:prstGeom>
          <a:noFill/>
          <a:ln w="0">
            <a:noFill/>
          </a:ln>
        </p:spPr>
        <p:txBody>
          <a:bodyPr lIns="90000" tIns="162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2 Bil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600" b="0" strike="noStrike" spc="-1">
                <a:solidFill>
                  <a:schemeClr val="dk1"/>
                </a:solidFill>
                <a:latin typeface="Arial"/>
              </a:rPr>
              <a:t>Mastertitelformat bearbeiten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31880" y="5121720"/>
            <a:ext cx="5255640" cy="11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70000" indent="-270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  <a:p>
            <a:pPr marL="538200" lvl="1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810000" lvl="2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1080000" lvl="3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1350000" lvl="4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dt" idx="10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1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2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57F2AA-EFF7-458D-B8AF-A06E5F3C5643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6"/>
          <p:cNvSpPr>
            <a:spLocks noGrp="1"/>
          </p:cNvSpPr>
          <p:nvPr>
            <p:ph type="body"/>
          </p:nvPr>
        </p:nvSpPr>
        <p:spPr>
          <a:xfrm>
            <a:off x="731880" y="1413000"/>
            <a:ext cx="5255640" cy="3419640"/>
          </a:xfrm>
          <a:prstGeom prst="rect">
            <a:avLst/>
          </a:prstGeom>
          <a:noFill/>
          <a:ln w="0">
            <a:noFill/>
          </a:ln>
        </p:spPr>
        <p:txBody>
          <a:bodyPr lIns="90000" tIns="90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31" name="PlaceHolder 7"/>
          <p:cNvSpPr>
            <a:spLocks noGrp="1"/>
          </p:cNvSpPr>
          <p:nvPr>
            <p:ph type="body"/>
          </p:nvPr>
        </p:nvSpPr>
        <p:spPr>
          <a:xfrm>
            <a:off x="6204240" y="1413000"/>
            <a:ext cx="5255640" cy="3419640"/>
          </a:xfrm>
          <a:prstGeom prst="rect">
            <a:avLst/>
          </a:prstGeom>
          <a:noFill/>
          <a:ln w="0">
            <a:noFill/>
          </a:ln>
        </p:spPr>
        <p:txBody>
          <a:bodyPr lIns="90000" tIns="90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32" name="PlaceHolder 8"/>
          <p:cNvSpPr>
            <a:spLocks noGrp="1"/>
          </p:cNvSpPr>
          <p:nvPr>
            <p:ph type="body"/>
          </p:nvPr>
        </p:nvSpPr>
        <p:spPr>
          <a:xfrm>
            <a:off x="6204240" y="5121720"/>
            <a:ext cx="5255640" cy="11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70000" indent="-270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  <a:p>
            <a:pPr marL="538200" lvl="1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810000" lvl="2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1080000" lvl="3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1350000" lvl="4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3 Bil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600" b="0" strike="noStrike" spc="-1">
                <a:solidFill>
                  <a:schemeClr val="dk1"/>
                </a:solidFill>
                <a:latin typeface="Arial"/>
              </a:rPr>
              <a:t>Mastertitelformat bearbeiten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31880" y="4166280"/>
            <a:ext cx="10728000" cy="212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70000" indent="-270000" defTabSz="914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  <a:p>
            <a:pPr marL="538200" lvl="1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810000" lvl="2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1080000" lvl="3" indent="-27144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1350000" lvl="4" indent="-270000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dt" idx="13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4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5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668173-2FB1-4C86-A83E-3FA0AB89F8B2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731880" y="1413000"/>
            <a:ext cx="3419640" cy="2483640"/>
          </a:xfrm>
          <a:prstGeom prst="rect">
            <a:avLst/>
          </a:prstGeom>
          <a:noFill/>
          <a:ln w="0">
            <a:noFill/>
          </a:ln>
        </p:spPr>
        <p:txBody>
          <a:bodyPr lIns="90000" tIns="36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40240" y="1414800"/>
            <a:ext cx="3419640" cy="2483640"/>
          </a:xfrm>
          <a:prstGeom prst="rect">
            <a:avLst/>
          </a:prstGeom>
          <a:noFill/>
          <a:ln w="0">
            <a:noFill/>
          </a:ln>
        </p:spPr>
        <p:txBody>
          <a:bodyPr lIns="90000" tIns="36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41" name="PlaceHolder 8"/>
          <p:cNvSpPr>
            <a:spLocks noGrp="1"/>
          </p:cNvSpPr>
          <p:nvPr>
            <p:ph type="body"/>
          </p:nvPr>
        </p:nvSpPr>
        <p:spPr>
          <a:xfrm>
            <a:off x="4385880" y="1414800"/>
            <a:ext cx="3419640" cy="2483640"/>
          </a:xfrm>
          <a:prstGeom prst="rect">
            <a:avLst/>
          </a:prstGeom>
          <a:noFill/>
          <a:ln w="0">
            <a:noFill/>
          </a:ln>
        </p:spPr>
        <p:txBody>
          <a:bodyPr lIns="90000" tIns="36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Tabel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880" y="26028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600" b="0" strike="noStrike" spc="-1">
                <a:solidFill>
                  <a:schemeClr val="dk1"/>
                </a:solidFill>
                <a:latin typeface="Arial"/>
              </a:rPr>
              <a:t>Mastertitelformat bearbeiten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880" y="1413000"/>
            <a:ext cx="10728000" cy="39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6"/>
          </p:nvPr>
        </p:nvSpPr>
        <p:spPr>
          <a:xfrm>
            <a:off x="10473840" y="6522480"/>
            <a:ext cx="611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&lt;Datum/Uhrzeit&gt;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7"/>
          </p:nvPr>
        </p:nvSpPr>
        <p:spPr>
          <a:xfrm>
            <a:off x="2171880" y="652248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0" strike="noStrike" spc="-1">
                <a:solidFill>
                  <a:schemeClr val="dk1"/>
                </a:solidFill>
                <a:latin typeface="Arial"/>
              </a:rPr>
              <a:t>&lt;Fußzeile&gt;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8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DC87AA-0588-47B4-833F-C4E25D288C47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Grafik 6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6507000"/>
            <a:ext cx="984240" cy="16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731880" y="2061360"/>
            <a:ext cx="10728000" cy="4212000"/>
          </a:xfrm>
          <a:prstGeom prst="rect">
            <a:avLst/>
          </a:prstGeom>
          <a:noFill/>
          <a:ln w="0">
            <a:noFill/>
          </a:ln>
        </p:spPr>
        <p:txBody>
          <a:bodyPr lIns="90000" tIns="1260000" rIns="90000" bIns="4500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/>
                </a:solidFill>
                <a:latin typeface="Arial"/>
              </a:rPr>
              <a:t>Tabelle durch Klicken auf Symbol hinzufügen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luss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body"/>
          </p:nvPr>
        </p:nvSpPr>
        <p:spPr>
          <a:xfrm>
            <a:off x="731880" y="2135520"/>
            <a:ext cx="10728000" cy="39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Mastertextformat bearbeiten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200240" y="6489000"/>
            <a:ext cx="1259640" cy="17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7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pic>
        <p:nvPicPr>
          <p:cNvPr id="51" name="Grafik 21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360360"/>
            <a:ext cx="1765080" cy="287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body"/>
          </p:nvPr>
        </p:nvSpPr>
        <p:spPr>
          <a:xfrm>
            <a:off x="731880" y="1015920"/>
            <a:ext cx="10728000" cy="5255640"/>
          </a:xfrm>
          <a:prstGeom prst="rect">
            <a:avLst/>
          </a:prstGeom>
          <a:noFill/>
          <a:ln w="0">
            <a:noFill/>
          </a:ln>
        </p:spPr>
        <p:txBody>
          <a:bodyPr lIns="0" tIns="0" rIns="558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title"/>
          </p:nvPr>
        </p:nvSpPr>
        <p:spPr>
          <a:xfrm>
            <a:off x="6504120" y="2957400"/>
            <a:ext cx="5687640" cy="2267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324000" tIns="252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600" b="0" strike="noStrike" spc="-1">
                <a:solidFill>
                  <a:schemeClr val="lt1"/>
                </a:solidFill>
                <a:latin typeface="Arial"/>
              </a:rPr>
              <a:t>Mastertitelformat bearbeiten</a:t>
            </a:r>
            <a:endParaRPr lang="de-DE" sz="36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54" name="Grafik 9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31880" y="360360"/>
            <a:ext cx="1765080" cy="28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845040" y="4639680"/>
            <a:ext cx="4319640" cy="4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</a:rPr>
              <a:t>Mastertextformat bearbeiten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0200240" y="6489000"/>
            <a:ext cx="1259640" cy="17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700" b="0" strike="noStrike" spc="-1">
                <a:solidFill>
                  <a:schemeClr val="dk1"/>
                </a:solidFill>
                <a:latin typeface="Arial"/>
              </a:rPr>
              <a:t>Bild durch Klicken auf Symbol hinzufügen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9696600" y="316800"/>
            <a:ext cx="179964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150" b="0" strike="noStrike" spc="-1">
                <a:solidFill>
                  <a:schemeClr val="dk1"/>
                </a:solidFill>
                <a:latin typeface="Arial"/>
              </a:rPr>
              <a:t>Organisationseinheit verbal</a:t>
            </a:r>
            <a:br>
              <a:rPr sz="1150"/>
            </a:br>
            <a:r>
              <a:rPr lang="de-DE" sz="1150" b="0" strike="noStrike" spc="-1">
                <a:solidFill>
                  <a:schemeClr val="dk1"/>
                </a:solidFill>
                <a:latin typeface="Arial"/>
              </a:rPr>
              <a:t>optional auf 2 Zeilen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0" y="1944720"/>
            <a:ext cx="12191760" cy="3060720"/>
          </a:xfrm>
          <a:prstGeom prst="rect">
            <a:avLst/>
          </a:prstGeom>
          <a:solidFill>
            <a:srgbClr val="1F407A"/>
          </a:solidFill>
          <a:ln w="0">
            <a:noFill/>
          </a:ln>
        </p:spPr>
        <p:txBody>
          <a:bodyPr lIns="1080000" tIns="252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CH" sz="3600" b="1" strike="noStrike" spc="-1">
                <a:solidFill>
                  <a:schemeClr val="lt1"/>
                </a:solidFill>
                <a:latin typeface="Arial"/>
              </a:rPr>
              <a:t>Resultate der Ausbildungsevaluierung 2025</a:t>
            </a:r>
            <a:br>
              <a:rPr sz="3600"/>
            </a:br>
            <a:r>
              <a:rPr lang="de-CH" sz="3200" b="0" strike="noStrike" spc="-1">
                <a:solidFill>
                  <a:schemeClr val="lt1"/>
                </a:solidFill>
                <a:latin typeface="Arial"/>
              </a:rPr>
              <a:t>Bundesland Kärnten</a:t>
            </a:r>
            <a:br>
              <a:rPr sz="3600"/>
            </a:br>
            <a:endParaRPr lang="de-DE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733680" y="695880"/>
            <a:ext cx="3636720" cy="3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50" b="1" strike="noStrike" spc="-1">
                <a:solidFill>
                  <a:schemeClr val="dk1"/>
                </a:solidFill>
                <a:latin typeface="Arial"/>
              </a:rPr>
              <a:t>Department Health Sciences and Technology (D-HEST) </a:t>
            </a:r>
            <a:endParaRPr lang="de-DE" sz="105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50" b="1" strike="noStrike" spc="-1">
                <a:solidFill>
                  <a:schemeClr val="dk1"/>
                </a:solidFill>
                <a:latin typeface="Arial"/>
              </a:rPr>
              <a:t>Consumer Behavior CB</a:t>
            </a:r>
            <a:endParaRPr lang="de-DE" sz="105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9" name="Grafik 6"/>
          <p:cNvPicPr/>
          <p:nvPr/>
        </p:nvPicPr>
        <p:blipFill>
          <a:blip r:embed="rId2"/>
          <a:stretch/>
        </p:blipFill>
        <p:spPr>
          <a:xfrm>
            <a:off x="0" y="5005440"/>
            <a:ext cx="12191760" cy="185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Grafik 9"/>
          <p:cNvPicPr/>
          <p:nvPr/>
        </p:nvPicPr>
        <p:blipFill>
          <a:blip r:embed="rId3"/>
          <a:stretch/>
        </p:blipFill>
        <p:spPr>
          <a:xfrm>
            <a:off x="9870120" y="171360"/>
            <a:ext cx="1655640" cy="97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Grafik 3"/>
          <p:cNvPicPr/>
          <p:nvPr/>
        </p:nvPicPr>
        <p:blipFill>
          <a:blip r:embed="rId4"/>
          <a:stretch/>
        </p:blipFill>
        <p:spPr>
          <a:xfrm>
            <a:off x="5262840" y="171360"/>
            <a:ext cx="2890080" cy="5918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55560" y="0"/>
            <a:ext cx="11087640" cy="124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Kennwert der 4 größten Fächer Bundesland </a:t>
            </a:r>
            <a:r>
              <a:rPr lang="de-CH" sz="2800" b="1" strike="noStrike" spc="-1">
                <a:solidFill>
                  <a:schemeClr val="dk1"/>
                </a:solidFill>
                <a:latin typeface="Arial"/>
              </a:rPr>
              <a:t>Kärnten</a:t>
            </a: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 </a:t>
            </a: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– 3-Jahres-Vergleich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ftr" idx="50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51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EE6526-1A7B-4393-8F8D-AD62886E1E78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10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TextBox 1"/>
          <p:cNvSpPr/>
          <p:nvPr/>
        </p:nvSpPr>
        <p:spPr>
          <a:xfrm>
            <a:off x="8416080" y="6263640"/>
            <a:ext cx="41936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86" name="Chart 7"/>
          <p:cNvGraphicFramePr/>
          <p:nvPr/>
        </p:nvGraphicFramePr>
        <p:xfrm>
          <a:off x="975600" y="1230840"/>
          <a:ext cx="10240560" cy="491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9400" y="0"/>
            <a:ext cx="1123416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Kennwert nach Ausbildungsabschnitt Bundesland </a:t>
            </a:r>
            <a:r>
              <a:rPr lang="de-CH" sz="2800" b="1" strike="noStrike" spc="-1">
                <a:solidFill>
                  <a:schemeClr val="dk1"/>
                </a:solidFill>
                <a:latin typeface="Arial"/>
              </a:rPr>
              <a:t>Kärnten</a:t>
            </a: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 (AM in Spitälern vs. Facharztausbildung) – 3-Jahres-Vergleich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ftr" idx="52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53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F48CBD3-8C59-4989-AA98-143F665CDEE1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11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0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TextBox 1"/>
          <p:cNvSpPr/>
          <p:nvPr/>
        </p:nvSpPr>
        <p:spPr>
          <a:xfrm>
            <a:off x="8416080" y="6263640"/>
            <a:ext cx="41936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93" name="Chart 2"/>
          <p:cNvGraphicFramePr/>
          <p:nvPr/>
        </p:nvGraphicFramePr>
        <p:xfrm>
          <a:off x="1559160" y="1334520"/>
          <a:ext cx="8926920" cy="488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Verteilung Kennwert Bundesland </a:t>
            </a:r>
            <a:r>
              <a:rPr lang="de-CH" sz="2800" b="1" strike="noStrike" spc="-1">
                <a:solidFill>
                  <a:schemeClr val="dk1"/>
                </a:solidFill>
                <a:latin typeface="Arial"/>
              </a:rPr>
              <a:t>Kärnten</a:t>
            </a: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 - 3-Jahres-Vergleich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ftr" idx="54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55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C3999B-37AC-48F6-8ABE-BAC1978FA6AF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12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8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Rectangle 12"/>
          <p:cNvSpPr/>
          <p:nvPr/>
        </p:nvSpPr>
        <p:spPr>
          <a:xfrm>
            <a:off x="8416080" y="5852520"/>
            <a:ext cx="3218400" cy="266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t">
            <a:spAutoFit/>
          </a:bodyPr>
          <a:lstStyle/>
          <a:p>
            <a:pPr defTabSz="995400">
              <a:lnSpc>
                <a:spcPct val="100000"/>
              </a:lnSpc>
            </a:pPr>
            <a:r>
              <a:rPr lang="de-CH" sz="1100" b="0" i="1" strike="noStrike" spc="-1">
                <a:solidFill>
                  <a:schemeClr val="dk1"/>
                </a:solidFill>
                <a:latin typeface="Arial"/>
              </a:rPr>
              <a:t>Untersuchungseinheit: Ausbildungsstätten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Box 1"/>
          <p:cNvSpPr/>
          <p:nvPr/>
        </p:nvSpPr>
        <p:spPr>
          <a:xfrm>
            <a:off x="8416080" y="6263640"/>
            <a:ext cx="41936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01" name="Chart 2"/>
          <p:cNvGraphicFramePr/>
          <p:nvPr/>
        </p:nvGraphicFramePr>
        <p:xfrm>
          <a:off x="1087200" y="909720"/>
          <a:ext cx="9732600" cy="49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ftr" idx="56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Num" idx="57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1CF2218-5C42-40C8-A328-2BDC6C3850DE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13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4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PlaceHolder 3"/>
          <p:cNvSpPr>
            <a:spLocks noGrp="1"/>
          </p:cNvSpPr>
          <p:nvPr>
            <p:ph type="title"/>
          </p:nvPr>
        </p:nvSpPr>
        <p:spPr>
          <a:xfrm>
            <a:off x="409320" y="2529000"/>
            <a:ext cx="10728000" cy="8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CH" sz="2600" b="1" strike="noStrike" spc="-1">
                <a:solidFill>
                  <a:schemeClr val="dk1"/>
                </a:solidFill>
                <a:latin typeface="Arial"/>
              </a:rPr>
              <a:t>Ergebnisse der Umfrage auf Landesebene Österreich</a:t>
            </a:r>
            <a:endParaRPr lang="de-DE" sz="26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117008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de-CH" sz="2800" b="1" strike="noStrike" spc="-1">
                <a:solidFill>
                  <a:srgbClr val="000000"/>
                </a:solidFill>
                <a:latin typeface="Arial"/>
              </a:rPr>
              <a:t>Allgemeinmedizin vs. Facharztausbildung in den Krankenhäusern (Kennwert)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ftr" idx="58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59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1E4FCBC-9607-4268-B642-1D4EED93292D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14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0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TextBox 1"/>
          <p:cNvSpPr/>
          <p:nvPr/>
        </p:nvSpPr>
        <p:spPr>
          <a:xfrm>
            <a:off x="8416080" y="6263640"/>
            <a:ext cx="41936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13" name="Diagramm 2"/>
          <p:cNvGraphicFramePr/>
          <p:nvPr/>
        </p:nvGraphicFramePr>
        <p:xfrm>
          <a:off x="378720" y="1047240"/>
          <a:ext cx="11434320" cy="51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Vergleich Österreich mit Schweiz – 8 größte Fächer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ftr" idx="60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61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D4EAF0-E5C6-419E-B7F7-4FBF3D1CD678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15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7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8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TextBox 1"/>
          <p:cNvSpPr/>
          <p:nvPr/>
        </p:nvSpPr>
        <p:spPr>
          <a:xfrm>
            <a:off x="8222400" y="6351840"/>
            <a:ext cx="41936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20" name="Diagramm 7"/>
          <p:cNvGraphicFramePr/>
          <p:nvPr/>
        </p:nvGraphicFramePr>
        <p:xfrm>
          <a:off x="113760" y="798480"/>
          <a:ext cx="11727360" cy="543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de-CH" sz="2800" b="1" strike="noStrike" spc="-1">
                <a:solidFill>
                  <a:srgbClr val="000000"/>
                </a:solidFill>
                <a:latin typeface="Arial"/>
              </a:rPr>
              <a:t>Die am besten beurteilten Fächer 2025 in Österreich</a:t>
            </a:r>
            <a:br>
              <a:rPr sz="2800"/>
            </a:br>
            <a:r>
              <a:rPr lang="de-CH" sz="2800" b="1" strike="noStrike" spc="-1">
                <a:solidFill>
                  <a:srgbClr val="000000"/>
                </a:solidFill>
                <a:latin typeface="Arial"/>
              </a:rPr>
              <a:t>(Kennwert)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ftr" idx="62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 idx="63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0CC8DB-894B-4670-BE2E-58DDC2B58528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16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5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TextBox 1"/>
          <p:cNvSpPr/>
          <p:nvPr/>
        </p:nvSpPr>
        <p:spPr>
          <a:xfrm>
            <a:off x="8222400" y="6351840"/>
            <a:ext cx="41936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feld 2"/>
          <p:cNvSpPr/>
          <p:nvPr/>
        </p:nvSpPr>
        <p:spPr>
          <a:xfrm>
            <a:off x="8222400" y="5835600"/>
            <a:ext cx="3879360" cy="4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100" b="0" i="1" strike="noStrike" spc="-1">
                <a:solidFill>
                  <a:srgbClr val="000000"/>
                </a:solidFill>
                <a:latin typeface="Arial"/>
              </a:rPr>
              <a:t>Zu beachten: Fächer mit weniger als 5 ABS wurden für diese Folie nicht miteinbezogen.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28" name="Chart 2"/>
          <p:cNvGraphicFramePr/>
          <p:nvPr/>
        </p:nvGraphicFramePr>
        <p:xfrm>
          <a:off x="731880" y="1311840"/>
          <a:ext cx="10029240" cy="452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de-CH" sz="2800" b="1" strike="noStrike" spc="-1">
                <a:solidFill>
                  <a:srgbClr val="000000"/>
                </a:solidFill>
                <a:latin typeface="Arial"/>
              </a:rPr>
              <a:t>Die am tiefsten beurteilten Fächer 2025 in Österreich</a:t>
            </a:r>
            <a:br>
              <a:rPr sz="2800"/>
            </a:br>
            <a:r>
              <a:rPr lang="de-CH" sz="2800" b="1" strike="noStrike" spc="-1">
                <a:solidFill>
                  <a:srgbClr val="000000"/>
                </a:solidFill>
                <a:latin typeface="Arial"/>
              </a:rPr>
              <a:t>(Kennwert)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ftr" idx="64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 idx="65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7A56D3-5170-48C1-ACC3-D02532424F40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17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4" name="TextBox 1"/>
          <p:cNvSpPr/>
          <p:nvPr/>
        </p:nvSpPr>
        <p:spPr>
          <a:xfrm>
            <a:off x="8222400" y="6351840"/>
            <a:ext cx="41936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feld 2"/>
          <p:cNvSpPr/>
          <p:nvPr/>
        </p:nvSpPr>
        <p:spPr>
          <a:xfrm>
            <a:off x="8222400" y="5835600"/>
            <a:ext cx="3879360" cy="4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100" b="0" i="1" strike="noStrike" spc="-1">
                <a:solidFill>
                  <a:srgbClr val="000000"/>
                </a:solidFill>
                <a:latin typeface="Arial"/>
              </a:rPr>
              <a:t>Zu beachten: Fächer mit weniger als 5 ABS wurden für diese Folie nicht miteinbezogen.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6" name="Chart 2"/>
          <p:cNvGraphicFramePr/>
          <p:nvPr/>
        </p:nvGraphicFramePr>
        <p:xfrm>
          <a:off x="731880" y="1199880"/>
          <a:ext cx="9959040" cy="467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de-CH" sz="2800" b="1" strike="noStrike" spc="-1">
                <a:solidFill>
                  <a:schemeClr val="dk1"/>
                </a:solidFill>
                <a:latin typeface="Arial"/>
              </a:rPr>
              <a:t>Rücklauf 2025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ftr" idx="34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35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5E1392-8864-4305-AA7D-6CC159B5F152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2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731880" y="986760"/>
            <a:ext cx="10728000" cy="94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100000"/>
              </a:lnSpc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2000" b="0" strike="noStrike" spc="-1">
                <a:solidFill>
                  <a:srgbClr val="000000"/>
                </a:solidFill>
                <a:latin typeface="Arial"/>
              </a:rPr>
              <a:t>Anzahl Ärztinnen und Ärzte in Ausbildung:		   9919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marL="361800" indent="-361800" defTabSz="914400">
              <a:lnSpc>
                <a:spcPct val="100000"/>
              </a:lnSpc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2000" b="0" strike="noStrike" spc="-1">
                <a:solidFill>
                  <a:srgbClr val="000000"/>
                </a:solidFill>
                <a:latin typeface="Arial"/>
              </a:rPr>
              <a:t>Anzahl retournierte Fragebögen:		5813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marL="361800" indent="-361800" defTabSz="914400">
              <a:lnSpc>
                <a:spcPct val="100000"/>
              </a:lnSpc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2000" b="0" strike="noStrike" spc="-1">
                <a:solidFill>
                  <a:srgbClr val="000000"/>
                </a:solidFill>
                <a:latin typeface="Arial"/>
              </a:rPr>
              <a:t>Rücklauf:	</a:t>
            </a:r>
            <a:r>
              <a:rPr lang="de-CH" sz="2000" b="1" strike="noStrike" spc="-1">
                <a:solidFill>
                  <a:srgbClr val="000000"/>
                </a:solidFill>
                <a:latin typeface="Arial"/>
              </a:rPr>
              <a:t>				</a:t>
            </a:r>
            <a:r>
              <a:rPr lang="de-CH" sz="2000" b="0" strike="noStrike" spc="-1">
                <a:solidFill>
                  <a:srgbClr val="000000"/>
                </a:solidFill>
                <a:latin typeface="Arial"/>
              </a:rPr>
              <a:t>           59 %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28" name="Content Placeholder 5"/>
          <p:cNvGraphicFramePr/>
          <p:nvPr/>
        </p:nvGraphicFramePr>
        <p:xfrm>
          <a:off x="873000" y="1994400"/>
          <a:ext cx="6728760" cy="3867120"/>
        </p:xfrm>
        <a:graphic>
          <a:graphicData uri="http://schemas.openxmlformats.org/drawingml/2006/table">
            <a:tbl>
              <a:tblPr/>
              <a:tblGrid>
                <a:gridCol w="18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Bundesland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Anzahl Ärzte/innen in Ausbildung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Rücklauf 2025 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(in %)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Steigerung Rücklauf 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CH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(2025 zu 2024)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Vorarlberg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435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81 %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+5 %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Tirol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1094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67 %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+4 %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4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Oberösterreich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1417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63 %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+3 %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Salzburg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726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62 %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-3 %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Burgenland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284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62 %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+1 %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2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Kärnten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530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59 %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+9 %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Steiermark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1314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56 %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+19 %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Wien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2680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54 %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+6 %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3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Niederösterreich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1439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51 %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+5 %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9919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59 %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+6%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144000" anchor="ctr">
                    <a:lnL w="9360">
                      <a:solidFill>
                        <a:srgbClr val="595959"/>
                      </a:solidFill>
                      <a:prstDash val="solid"/>
                    </a:lnL>
                    <a:lnR w="9360">
                      <a:solidFill>
                        <a:srgbClr val="595959"/>
                      </a:solidFill>
                      <a:prstDash val="solid"/>
                    </a:lnR>
                    <a:lnT w="9360">
                      <a:solidFill>
                        <a:srgbClr val="595959"/>
                      </a:solidFill>
                      <a:prstDash val="solid"/>
                    </a:lnT>
                    <a:lnB w="9360">
                      <a:solidFill>
                        <a:srgbClr val="595959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de-CH" sz="2800" b="1" strike="noStrike" spc="-1">
                <a:solidFill>
                  <a:schemeClr val="dk1"/>
                </a:solidFill>
                <a:latin typeface="Arial"/>
              </a:rPr>
              <a:t>Rücklauf – Ausbildungsstätten mit 0% Rücklauf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ftr" idx="36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37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3FF98A-E554-455D-BF3D-8459EC114272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3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731880" y="1091520"/>
            <a:ext cx="10593000" cy="492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100000"/>
              </a:lnSpc>
              <a:spcAft>
                <a:spcPts val="601"/>
              </a:spcAft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1800" b="0" strike="noStrike" spc="-1">
                <a:solidFill>
                  <a:srgbClr val="000000"/>
                </a:solidFill>
                <a:latin typeface="Arial"/>
              </a:rPr>
              <a:t>Der Anteil der Ausbildungsstätten mit 0% Rücklauf ist über die Jahre gesunken: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600" b="0" strike="noStrike" spc="-1">
              <a:solidFill>
                <a:schemeClr val="dk1"/>
              </a:solidFill>
              <a:latin typeface="Arial"/>
            </a:endParaRPr>
          </a:p>
          <a:p>
            <a:pPr marL="804960" indent="-392040" defTabSz="914400">
              <a:lnSpc>
                <a:spcPct val="100000"/>
              </a:lnSpc>
              <a:spcAft>
                <a:spcPts val="601"/>
              </a:spcAft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1800" b="1" strike="noStrike" spc="-1">
                <a:solidFill>
                  <a:schemeClr val="dk1"/>
                </a:solidFill>
                <a:latin typeface="Arial"/>
              </a:rPr>
              <a:t>davon (2025):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1073160" indent="-392040" defTabSz="914400">
              <a:lnSpc>
                <a:spcPct val="100000"/>
              </a:lnSpc>
              <a:spcAft>
                <a:spcPts val="601"/>
              </a:spcAft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1800" b="0" strike="noStrike" spc="-1">
                <a:solidFill>
                  <a:schemeClr val="dk1"/>
                </a:solidFill>
                <a:latin typeface="Arial"/>
              </a:rPr>
              <a:t>nur noch 1 grosse Ausbildungsstätte (11+Turnusärzte/innen) 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1073160" indent="-392040" defTabSz="914400">
              <a:lnSpc>
                <a:spcPct val="100000"/>
              </a:lnSpc>
              <a:spcAft>
                <a:spcPts val="601"/>
              </a:spcAft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1800" b="0" strike="noStrike" spc="-1">
                <a:solidFill>
                  <a:schemeClr val="dk1"/>
                </a:solidFill>
                <a:latin typeface="Arial"/>
              </a:rPr>
              <a:t>156 Abteilungen an Krankenhäusern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1073160" indent="-392040" defTabSz="914400">
              <a:lnSpc>
                <a:spcPct val="100000"/>
              </a:lnSpc>
              <a:spcAft>
                <a:spcPts val="601"/>
              </a:spcAft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1800" b="0" strike="noStrike" spc="-1">
                <a:solidFill>
                  <a:schemeClr val="dk1"/>
                </a:solidFill>
                <a:latin typeface="Arial"/>
              </a:rPr>
              <a:t>105 Ordinationen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1073160" indent="-392040" defTabSz="914400">
              <a:lnSpc>
                <a:spcPct val="100000"/>
              </a:lnSpc>
              <a:spcAft>
                <a:spcPts val="601"/>
              </a:spcAft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1800" b="0" strike="noStrike" spc="-1">
                <a:solidFill>
                  <a:schemeClr val="dk1"/>
                </a:solidFill>
                <a:latin typeface="Arial"/>
              </a:rPr>
              <a:t>23 Sonstige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992160"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800280" indent="-399960" defTabSz="914400">
              <a:lnSpc>
                <a:spcPct val="100000"/>
              </a:lnSpc>
              <a:spcAft>
                <a:spcPts val="601"/>
              </a:spcAft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1800" b="1" strike="noStrike" spc="-1">
                <a:solidFill>
                  <a:schemeClr val="dk1"/>
                </a:solidFill>
                <a:latin typeface="Arial"/>
              </a:rPr>
              <a:t>Vergleich Schweiz</a:t>
            </a:r>
            <a:r>
              <a:rPr lang="de-CH" sz="1800" b="0" strike="noStrike" spc="-1">
                <a:solidFill>
                  <a:schemeClr val="dk1"/>
                </a:solidFill>
                <a:latin typeface="Arial"/>
              </a:rPr>
              <a:t>: </a:t>
            </a:r>
            <a:r>
              <a:rPr lang="de-CH" sz="1800" b="0" strike="noStrike" spc="-1">
                <a:solidFill>
                  <a:srgbClr val="000000"/>
                </a:solidFill>
                <a:latin typeface="Arial"/>
              </a:rPr>
              <a:t>76 Ausbildungsstätten (5% aller aktiven Ausbildungsstätten)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320760"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35" name="Content Placeholder 5"/>
          <p:cNvGraphicFramePr/>
          <p:nvPr/>
        </p:nvGraphicFramePr>
        <p:xfrm>
          <a:off x="1181880" y="1458360"/>
          <a:ext cx="5789880" cy="1721520"/>
        </p:xfrm>
        <a:graphic>
          <a:graphicData uri="http://schemas.openxmlformats.org/drawingml/2006/table">
            <a:tbl>
              <a:tblPr/>
              <a:tblGrid>
                <a:gridCol w="88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Jahr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Aktive Ausbildungsstätten (&gt;0 Turnusärzte)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Ausbildungsstätten mit 0% Rücklauf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Anteil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2023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1493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415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28%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2024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1518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321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21%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6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2025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1547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284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6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18%</a:t>
                      </a:r>
                      <a:endParaRPr lang="de-DE" sz="16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31880" y="30708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CH" sz="2800" b="1" strike="noStrike" spc="-1">
                <a:solidFill>
                  <a:schemeClr val="dk1"/>
                </a:solidFill>
                <a:latin typeface="Arial"/>
              </a:rPr>
              <a:t>Rücklauf – Ausbildungsstätten mit 0% Rücklauf nach Bundesland</a:t>
            </a: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ftr" idx="38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39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D9E40B-593E-41ED-804F-CFBECF6DE648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4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731880" y="1091520"/>
            <a:ext cx="10593000" cy="492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361800" indent="-361800" defTabSz="914400">
              <a:lnSpc>
                <a:spcPct val="100000"/>
              </a:lnSpc>
              <a:spcAft>
                <a:spcPts val="601"/>
              </a:spcAft>
              <a:buClr>
                <a:srgbClr val="1F407A"/>
              </a:buClr>
              <a:buFont typeface="Wingdings" charset="2"/>
              <a:buChar char=""/>
              <a:tabLst>
                <a:tab pos="6012000" algn="l"/>
                <a:tab pos="6816600" algn="r"/>
              </a:tabLst>
            </a:pPr>
            <a:r>
              <a:rPr lang="de-CH" sz="1800" b="0" strike="noStrike" spc="-1">
                <a:solidFill>
                  <a:srgbClr val="000000"/>
                </a:solidFill>
                <a:latin typeface="Arial"/>
              </a:rPr>
              <a:t>Ausbildungsstätten mit 0% Rücklauf im Jahr 2025 nach Bundesland: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marL="320760"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6012000" algn="l"/>
                <a:tab pos="6816600" algn="r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42" name="Content Placeholder 5"/>
          <p:cNvGraphicFramePr/>
          <p:nvPr/>
        </p:nvGraphicFramePr>
        <p:xfrm>
          <a:off x="866880" y="1900080"/>
          <a:ext cx="9715320" cy="3402360"/>
        </p:xfrm>
        <a:graphic>
          <a:graphicData uri="http://schemas.openxmlformats.org/drawingml/2006/table">
            <a:tbl>
              <a:tblPr/>
              <a:tblGrid>
                <a:gridCol w="153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Bundesland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Aktive Ausbildungsstätten (&gt;0 Turnusärzte)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Ausbildungsstätten mit 0% Rücklauf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Gesamt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Krankenhäuser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Ordinationen/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Lehrpraxen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Sonstiges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Anteil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Vorarlberg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67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10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3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7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15%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Salzburg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107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16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6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10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15%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Kärnten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92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15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8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5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16%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Oberösterreich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273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47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23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20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17%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Wien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356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61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40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15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6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17%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Burgenland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51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9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5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18%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Tirol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153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28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8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18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18%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Steiermark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202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45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30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11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4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22%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Niederösterreich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246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53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33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15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5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22%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31880" y="30708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CH" sz="2800" b="1" strike="noStrike" spc="-1">
                <a:solidFill>
                  <a:schemeClr val="dk1"/>
                </a:solidFill>
                <a:latin typeface="Arial"/>
              </a:rPr>
              <a:t>Statistik des Rücklaufs für das Bundesland Kärnten </a:t>
            </a:r>
            <a:br>
              <a:rPr sz="3600"/>
            </a:br>
            <a:r>
              <a:rPr lang="de-CH" sz="2000" b="1" strike="noStrike" spc="-1">
                <a:solidFill>
                  <a:schemeClr val="dk1"/>
                </a:solidFill>
                <a:latin typeface="Arial"/>
              </a:rPr>
              <a:t>(FB kumuliert und pro Woche) </a:t>
            </a:r>
            <a:br>
              <a:rPr sz="2800"/>
            </a:b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ftr" idx="40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41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593D891-787E-40D2-886F-0FA2C40BCE7A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5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Textfeld 10"/>
          <p:cNvSpPr/>
          <p:nvPr/>
        </p:nvSpPr>
        <p:spPr>
          <a:xfrm>
            <a:off x="1090440" y="5410800"/>
            <a:ext cx="4357080" cy="852840"/>
          </a:xfrm>
          <a:prstGeom prst="rect">
            <a:avLst/>
          </a:prstGeom>
          <a:solidFill>
            <a:schemeClr val="bg2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i="1" u="sng" strike="noStrike" spc="-1">
                <a:solidFill>
                  <a:schemeClr val="dk1"/>
                </a:solidFill>
                <a:uFillTx/>
                <a:latin typeface="Arial"/>
              </a:rPr>
              <a:t>Eckdaten der AE2025: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de-DE" sz="1000" b="0" i="1" strike="noStrike" spc="-1">
                <a:solidFill>
                  <a:schemeClr val="dk1"/>
                </a:solidFill>
                <a:latin typeface="Arial"/>
              </a:rPr>
              <a:t>3. März 2025: Versand der Fragebögen an die Ausbildungsstätten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de-DE" sz="1000" b="0" i="1" strike="noStrike" spc="-1">
                <a:solidFill>
                  <a:schemeClr val="dk1"/>
                </a:solidFill>
                <a:latin typeface="Arial"/>
              </a:rPr>
              <a:t>14. April 2025: Versand Erinnerungsschreiben an die Ausbildungsstätten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de-DE" sz="1000" b="0" i="1" strike="noStrike" spc="-1">
                <a:solidFill>
                  <a:schemeClr val="dk1"/>
                </a:solidFill>
                <a:latin typeface="Arial"/>
              </a:rPr>
              <a:t>18. April 2025: offizielle Deadline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de-DE" sz="1000" b="0" i="1" strike="noStrike" spc="-1">
                <a:solidFill>
                  <a:schemeClr val="dk1"/>
                </a:solidFill>
                <a:latin typeface="Arial"/>
              </a:rPr>
              <a:t>16. Mai 2025: verlängerte Deadline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49" name="Chart 2"/>
          <p:cNvGraphicFramePr/>
          <p:nvPr/>
        </p:nvGraphicFramePr>
        <p:xfrm>
          <a:off x="1481040" y="1028520"/>
          <a:ext cx="9229680" cy="438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Übersicht Dimensionen &amp; Kennwert nach Bundesland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ftr" idx="42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43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37B4A9-C0CE-42D3-B74E-1835114191CC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6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55" name="Content Placeholder 5"/>
          <p:cNvGraphicFramePr/>
          <p:nvPr/>
        </p:nvGraphicFramePr>
        <p:xfrm>
          <a:off x="533520" y="1470240"/>
          <a:ext cx="11055960" cy="3753720"/>
        </p:xfrm>
        <a:graphic>
          <a:graphicData uri="http://schemas.openxmlformats.org/drawingml/2006/table">
            <a:tbl>
              <a:tblPr/>
              <a:tblGrid>
                <a:gridCol w="156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8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8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7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Bundesland 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920"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Kennwert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Global-beurteilung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Fach-kompetenzen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Lernkultur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Führungs-kultur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Fehler-kultur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Entscheid-ungskultur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Betriebs-kultur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Evidence based medicine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Burgenland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4.93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5.11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5.00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4.88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4.95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5.17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5.03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5.00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4.00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Oberösterreich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5.05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5.08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5.07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B050"/>
                          </a:solidFill>
                          <a:latin typeface="Arial"/>
                        </a:rPr>
                        <a:t>4.16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Salzburg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5.00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5.03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5.06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3.98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Steiermark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3.93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Kärnten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3.99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Tirol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4.03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Vorarlberg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3.71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Niederösterreich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3.66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0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Wien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4.54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4.56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4.65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4.45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4.54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4.63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4.75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4.75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3.85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Österreich</a:t>
                      </a:r>
                      <a:endParaRPr lang="de-DE" sz="14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3600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3.92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6" name="Rectangle 12"/>
          <p:cNvSpPr/>
          <p:nvPr/>
        </p:nvSpPr>
        <p:spPr>
          <a:xfrm>
            <a:off x="8079840" y="5325840"/>
            <a:ext cx="3218400" cy="266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t">
            <a:spAutoFit/>
          </a:bodyPr>
          <a:lstStyle/>
          <a:p>
            <a:pPr defTabSz="995400">
              <a:lnSpc>
                <a:spcPct val="100000"/>
              </a:lnSpc>
            </a:pPr>
            <a:r>
              <a:rPr lang="de-CH" sz="1100" b="0" i="1" strike="noStrike" spc="-1">
                <a:solidFill>
                  <a:schemeClr val="dk1"/>
                </a:solidFill>
                <a:latin typeface="Arial"/>
              </a:rPr>
              <a:t>Untersuchungseinheit: Ärzte/innen in Ausbildung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feld 14"/>
          <p:cNvSpPr/>
          <p:nvPr/>
        </p:nvSpPr>
        <p:spPr>
          <a:xfrm>
            <a:off x="506160" y="5714640"/>
            <a:ext cx="107161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100" b="0" i="1" strike="noStrike" spc="-1">
                <a:solidFill>
                  <a:schemeClr val="dk1"/>
                </a:solidFill>
                <a:latin typeface="Arial"/>
              </a:rPr>
              <a:t>Berechnung des Kennwerts: </a:t>
            </a:r>
            <a:r>
              <a:rPr lang="de-CH" sz="1100" b="0" i="1" strike="noStrike" spc="-1">
                <a:solidFill>
                  <a:srgbClr val="000000"/>
                </a:solidFill>
                <a:latin typeface="Arial"/>
              </a:rPr>
              <a:t>Mittelwert von (2*Globalbeurteilung, 2*Fachkompetenz, Lernkultur, Führungskultur, Fehlerkultur, Betriebskultur, Evidence-based medicine)</a:t>
            </a:r>
            <a:r>
              <a:rPr lang="de-DE" sz="1100" b="0" i="1" strike="noStrike" spc="-1">
                <a:solidFill>
                  <a:schemeClr val="dk1"/>
                </a:solidFill>
                <a:latin typeface="Arial"/>
              </a:rPr>
              <a:t>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Kennwert nach Bundesland – 3-Jahres-Vergleich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ftr" idx="44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45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0790FD-BF28-4B79-AB40-B4B8C261052F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7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1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63" name="Diagramm 8"/>
          <p:cNvGraphicFramePr/>
          <p:nvPr/>
        </p:nvGraphicFramePr>
        <p:xfrm>
          <a:off x="216000" y="883440"/>
          <a:ext cx="11413800" cy="535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4" name="TextBox 1"/>
          <p:cNvSpPr/>
          <p:nvPr/>
        </p:nvSpPr>
        <p:spPr>
          <a:xfrm>
            <a:off x="8416080" y="6263640"/>
            <a:ext cx="41936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731880" y="612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Vergleich Schweiz / Österreich / Bundesland </a:t>
            </a:r>
            <a:r>
              <a:rPr lang="de-CH" sz="2800" b="1" strike="noStrike" spc="-1">
                <a:solidFill>
                  <a:schemeClr val="dk1"/>
                </a:solidFill>
                <a:latin typeface="Arial"/>
              </a:rPr>
              <a:t>Kärnten</a:t>
            </a: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 – </a:t>
            </a: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8 Dimensionen &amp; Kennwert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46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47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954A4F-DD11-4A56-AAFD-62E2579C9967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8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Grafik 6"/>
          <p:cNvPicPr/>
          <p:nvPr/>
        </p:nvPicPr>
        <p:blipFill>
          <a:blip r:embed="rId3"/>
          <a:stretch/>
        </p:blipFill>
        <p:spPr>
          <a:xfrm>
            <a:off x="7100640" y="6278400"/>
            <a:ext cx="84888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TextBox 1"/>
          <p:cNvSpPr/>
          <p:nvPr/>
        </p:nvSpPr>
        <p:spPr>
          <a:xfrm>
            <a:off x="8367840" y="6263640"/>
            <a:ext cx="41936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</a:rPr>
              <a:t>Kennwert: gewichteter Mittelwert über alle Dimensionen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1" name="Diagramm 2"/>
          <p:cNvGraphicFramePr/>
          <p:nvPr/>
        </p:nvGraphicFramePr>
        <p:xfrm>
          <a:off x="758880" y="1223640"/>
          <a:ext cx="10104480" cy="491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31880" y="0"/>
            <a:ext cx="10728000" cy="959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2800"/>
            </a:br>
            <a:r>
              <a:rPr lang="en-US" sz="2800" b="1" strike="noStrike" spc="-1">
                <a:solidFill>
                  <a:schemeClr val="dk1"/>
                </a:solidFill>
                <a:latin typeface="Arial"/>
              </a:rPr>
              <a:t>Kennwert der 8 größten Fächer nach Bundesland</a:t>
            </a:r>
            <a:br>
              <a:rPr sz="2800"/>
            </a:br>
            <a:br>
              <a:rPr sz="2800"/>
            </a:b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ftr" idx="48"/>
          </p:nvPr>
        </p:nvSpPr>
        <p:spPr>
          <a:xfrm>
            <a:off x="1872720" y="6518520"/>
            <a:ext cx="5399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de-CH" sz="800" b="1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Department Health Sciences and Technology (D-HEST) 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buNone/>
            </a:pPr>
            <a:r>
              <a:rPr lang="de-CH" sz="800" b="1" strike="noStrike" spc="-1">
                <a:solidFill>
                  <a:schemeClr val="dk1"/>
                </a:solidFill>
                <a:latin typeface="Arial"/>
              </a:rPr>
              <a:t>Consumer Behavior CB 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49"/>
          </p:nvPr>
        </p:nvSpPr>
        <p:spPr>
          <a:xfrm>
            <a:off x="11137680" y="6522480"/>
            <a:ext cx="322200" cy="21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CH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DF1E02-9041-4E58-9C75-BD2FCDF9B537}" type="slidenum">
              <a:rPr lang="de-CH" sz="800" b="0" strike="noStrike" spc="-1">
                <a:solidFill>
                  <a:schemeClr val="dk1"/>
                </a:solidFill>
                <a:latin typeface="Arial"/>
              </a:rPr>
              <a:t>9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Grafik 6"/>
          <p:cNvPicPr/>
          <p:nvPr/>
        </p:nvPicPr>
        <p:blipFill>
          <a:blip r:embed="rId3"/>
          <a:stretch/>
        </p:blipFill>
        <p:spPr>
          <a:xfrm>
            <a:off x="7100640" y="6276960"/>
            <a:ext cx="851040" cy="50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Grafik 3"/>
          <p:cNvPicPr/>
          <p:nvPr/>
        </p:nvPicPr>
        <p:blipFill>
          <a:blip r:embed="rId4"/>
          <a:stretch/>
        </p:blipFill>
        <p:spPr>
          <a:xfrm>
            <a:off x="4854960" y="6386760"/>
            <a:ext cx="1911960" cy="39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Rectangle 12"/>
          <p:cNvSpPr/>
          <p:nvPr/>
        </p:nvSpPr>
        <p:spPr>
          <a:xfrm>
            <a:off x="8375400" y="5175000"/>
            <a:ext cx="3218400" cy="266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t">
            <a:spAutoFit/>
          </a:bodyPr>
          <a:lstStyle/>
          <a:p>
            <a:pPr defTabSz="995400">
              <a:lnSpc>
                <a:spcPct val="100000"/>
              </a:lnSpc>
            </a:pPr>
            <a:r>
              <a:rPr lang="de-CH" sz="1100" b="0" i="1" strike="noStrike" spc="-1">
                <a:solidFill>
                  <a:schemeClr val="dk1"/>
                </a:solidFill>
                <a:latin typeface="Arial"/>
              </a:rPr>
              <a:t>Untersuchungseinheit: Ärzte/innen in Ausbildung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8" name="Content Placeholder 5"/>
          <p:cNvGraphicFramePr/>
          <p:nvPr/>
        </p:nvGraphicFramePr>
        <p:xfrm>
          <a:off x="482400" y="1350360"/>
          <a:ext cx="11036880" cy="3753720"/>
        </p:xfrm>
        <a:graphic>
          <a:graphicData uri="http://schemas.openxmlformats.org/drawingml/2006/table">
            <a:tbl>
              <a:tblPr/>
              <a:tblGrid>
                <a:gridCol w="122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1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7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Bundesland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Anästhesiologie und Intensivmedizin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Allgemeinchirurgie / Viszeralchirurgie / Gefäßchirurgie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Innere Medizin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Psychiatrie und Psychotherap. Medizin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Kinder- und Jugendheilkunde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Frauenheilkunde und Geburtshilfe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Orthopädie und Traumatologie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Basisausbildung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Burgenland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4.39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Kärnten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5.41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Niederösterreich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5.17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Oberösterreich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5.07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Salzburg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5.09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Steiermark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Tirol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4.85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4.91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Vorarlberg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5.52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4.68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4.27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0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Wien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4.20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4.48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4.24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A6A6A6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Österreich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BFBFB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4.72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4.75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4.74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4.79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4.71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4.56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A6A6A6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de-CH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4.43</a:t>
                      </a:r>
                      <a:endParaRPr lang="de-DE" sz="12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0" marR="9360" anchor="ctr">
                    <a:lnL w="12240">
                      <a:solidFill>
                        <a:srgbClr val="A6A6A6"/>
                      </a:solidFill>
                      <a:prstDash val="solid"/>
                    </a:lnL>
                    <a:lnR w="12240">
                      <a:solidFill>
                        <a:srgbClr val="BFBFB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9" name="TextBox 1"/>
          <p:cNvSpPr/>
          <p:nvPr/>
        </p:nvSpPr>
        <p:spPr>
          <a:xfrm>
            <a:off x="382680" y="5194080"/>
            <a:ext cx="518652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1000" b="0" i="1" strike="noStrike" spc="-1">
                <a:solidFill>
                  <a:schemeClr val="dk1"/>
                </a:solidFill>
                <a:latin typeface="Arial"/>
              </a:rPr>
              <a:t>*: Fächer mit einem zu kleinen n (n&lt;20) werden nicht ausgewiesen</a:t>
            </a:r>
            <a:endParaRPr lang="de-DE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  <a:solidFill>
          <a:schemeClr val="phClr"/>
        </a:soli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 Zürich</Template>
  <TotalTime>0</TotalTime>
  <Words>1156</Words>
  <Application>Microsoft Office PowerPoint</Application>
  <PresentationFormat>Breitbild</PresentationFormat>
  <Paragraphs>472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DejaVu Sans</vt:lpstr>
      <vt:lpstr>Symbol</vt:lpstr>
      <vt:lpstr>Wingdings</vt:lpstr>
      <vt:lpstr>ETH Zürich</vt:lpstr>
      <vt:lpstr>Resultate der Ausbildungsevaluierung 2025 Bundesland Kärnten </vt:lpstr>
      <vt:lpstr> Rücklauf 2025  </vt:lpstr>
      <vt:lpstr> Rücklauf – Ausbildungsstätten mit 0% Rücklauf  </vt:lpstr>
      <vt:lpstr>Rücklauf – Ausbildungsstätten mit 0% Rücklauf nach Bundesland </vt:lpstr>
      <vt:lpstr>Statistik des Rücklaufs für das Bundesland Kärnten  (FB kumuliert und pro Woche)  </vt:lpstr>
      <vt:lpstr> Übersicht Dimensionen &amp; Kennwert nach Bundesland  </vt:lpstr>
      <vt:lpstr> Kennwert nach Bundesland – 3-Jahres-Vergleich  </vt:lpstr>
      <vt:lpstr> Vergleich Schweiz / Österreich / Bundesland Kärnten –  8 Dimensionen &amp; Kennwert  </vt:lpstr>
      <vt:lpstr> Kennwert der 8 größten Fächer nach Bundesland  </vt:lpstr>
      <vt:lpstr> Kennwert der 4 größten Fächer Bundesland Kärnten  – 3-Jahres-Vergleich  </vt:lpstr>
      <vt:lpstr> Kennwert nach Ausbildungsabschnitt Bundesland Kärnten (AM in Spitälern vs. Facharztausbildung) – 3-Jahres-Vergleich  </vt:lpstr>
      <vt:lpstr> Verteilung Kennwert Bundesland Kärnten - 3-Jahres-Vergleich  </vt:lpstr>
      <vt:lpstr>Ergebnisse der Umfrage auf Landesebene Österreich</vt:lpstr>
      <vt:lpstr> Allgemeinmedizin vs. Facharztausbildung in den Krankenhäusern (Kennwert)  </vt:lpstr>
      <vt:lpstr> Vergleich Österreich mit Schweiz – 8 größte Fächer  </vt:lpstr>
      <vt:lpstr> Die am besten beurteilten Fächer 2025 in Österreich (Kennwert)  </vt:lpstr>
      <vt:lpstr> Die am tiefsten beurteilten Fächer 2025 in Österreich (Kennwert)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</dc:title>
  <dc:subject/>
  <dc:creator>Luchsinger  Larissa</dc:creator>
  <dc:description/>
  <cp:lastModifiedBy>Köfler</cp:lastModifiedBy>
  <cp:revision>260</cp:revision>
  <cp:lastPrinted>2023-08-24T12:29:50Z</cp:lastPrinted>
  <dcterms:created xsi:type="dcterms:W3CDTF">2023-08-22T11:06:27Z</dcterms:created>
  <dcterms:modified xsi:type="dcterms:W3CDTF">2025-09-17T10:51:49Z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16</vt:r8>
  </property>
  <property fmtid="{D5CDD505-2E9C-101B-9397-08002B2CF9AE}" pid="3" name="PresentationFormat">
    <vt:lpwstr>Breitbild</vt:lpwstr>
  </property>
  <property fmtid="{D5CDD505-2E9C-101B-9397-08002B2CF9AE}" pid="4" name="Slides">
    <vt:r8>17</vt:r8>
  </property>
</Properties>
</file>